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8" r:id="rId2"/>
    <p:sldId id="259" r:id="rId3"/>
    <p:sldId id="262" r:id="rId4"/>
    <p:sldId id="299" r:id="rId5"/>
    <p:sldId id="303" r:id="rId6"/>
    <p:sldId id="322" r:id="rId7"/>
    <p:sldId id="304" r:id="rId8"/>
    <p:sldId id="260" r:id="rId9"/>
    <p:sldId id="296" r:id="rId10"/>
    <p:sldId id="300" r:id="rId11"/>
    <p:sldId id="306" r:id="rId12"/>
    <p:sldId id="305" r:id="rId13"/>
    <p:sldId id="323" r:id="rId14"/>
    <p:sldId id="301" r:id="rId15"/>
    <p:sldId id="324" r:id="rId16"/>
    <p:sldId id="325" r:id="rId17"/>
    <p:sldId id="320" r:id="rId18"/>
    <p:sldId id="315" r:id="rId19"/>
    <p:sldId id="317" r:id="rId20"/>
    <p:sldId id="316" r:id="rId21"/>
    <p:sldId id="302" r:id="rId22"/>
    <p:sldId id="318" r:id="rId23"/>
    <p:sldId id="321" r:id="rId24"/>
    <p:sldId id="283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7A5D"/>
    <a:srgbClr val="C62226"/>
    <a:srgbClr val="EFC415"/>
    <a:srgbClr val="6BC0E8"/>
    <a:srgbClr val="F57FB0"/>
    <a:srgbClr val="54BEB7"/>
    <a:srgbClr val="F26C72"/>
    <a:srgbClr val="F793BB"/>
    <a:srgbClr val="FCD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10" autoAdjust="0"/>
    <p:restoredTop sz="94677"/>
  </p:normalViewPr>
  <p:slideViewPr>
    <p:cSldViewPr>
      <p:cViewPr>
        <p:scale>
          <a:sx n="113" d="100"/>
          <a:sy n="113" d="100"/>
        </p:scale>
        <p:origin x="2120" y="108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0.png>
</file>

<file path=ppt/media/image21.png>
</file>

<file path=ppt/media/image22.png>
</file>

<file path=ppt/media/image23.png>
</file>

<file path=ppt/media/image24.png>
</file>

<file path=ppt/media/image28.png>
</file>

<file path=ppt/media/image29.png>
</file>

<file path=ppt/media/image3.png>
</file>

<file path=ppt/media/image30.png>
</file>

<file path=ppt/media/image35.png>
</file>

<file path=ppt/media/image36.png>
</file>

<file path=ppt/media/image4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6.svg>
</file>

<file path=ppt/media/image7.png>
</file>

<file path=ppt/media/image7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C5117-9296-4C12-B66D-9672E8CE16C4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D75D0F-DBA7-4D7E-8B01-F91AB1F2A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826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061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76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496D9C3-C3AA-44D1-93A8-6BF2BCC07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5231B-1975-4597-A7FC-F3E3970D2129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B88FDB8-034C-4249-B3AD-36091DBE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D31CC5-C0F8-4B1B-893C-8A8A0042D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E7648-1F5C-4AD2-A8B7-BB601F8ADA5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图片包含 LEGO, 玩具&#10;&#10;已生成极高可信度的说明">
            <a:extLst>
              <a:ext uri="{FF2B5EF4-FFF2-40B4-BE49-F238E27FC236}">
                <a16:creationId xmlns:a16="http://schemas.microsoft.com/office/drawing/2014/main" id="{95930FC8-F519-4234-9EF5-CBAF2C804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48" b="42305"/>
          <a:stretch/>
        </p:blipFill>
        <p:spPr>
          <a:xfrm rot="5894795">
            <a:off x="-1060405" y="-518547"/>
            <a:ext cx="3159535" cy="2812762"/>
          </a:xfrm>
          <a:prstGeom prst="rect">
            <a:avLst/>
          </a:prstGeom>
        </p:spPr>
      </p:pic>
      <p:pic>
        <p:nvPicPr>
          <p:cNvPr id="9" name="图片 8" descr="图片包含 LEGO, 玩具&#10;&#10;已生成极高可信度的说明">
            <a:extLst>
              <a:ext uri="{FF2B5EF4-FFF2-40B4-BE49-F238E27FC236}">
                <a16:creationId xmlns:a16="http://schemas.microsoft.com/office/drawing/2014/main" id="{9414219C-A971-41E5-BC0E-A5EB53891D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221" b="57592"/>
          <a:stretch/>
        </p:blipFill>
        <p:spPr>
          <a:xfrm rot="541162">
            <a:off x="10552866" y="5147591"/>
            <a:ext cx="2475148" cy="236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383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pct5">
          <a:fgClr>
            <a:srgbClr val="F793B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50130B8-1C1E-E965-0AE7-B36B5E6F6B3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6D489A3F-23E5-454F-9CD5-AE6CC89109E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-1608856" y="-1865385"/>
            <a:ext cx="3960440" cy="3465586"/>
            <a:chOff x="13" y="-244"/>
            <a:chExt cx="4938" cy="4321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C6656E7-D210-4292-99F4-6E6FEAFFB5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" y="-244"/>
              <a:ext cx="2258" cy="2246"/>
            </a:xfrm>
            <a:custGeom>
              <a:avLst/>
              <a:gdLst>
                <a:gd name="T0" fmla="*/ 1273 w 1515"/>
                <a:gd name="T1" fmla="*/ 497 h 1507"/>
                <a:gd name="T2" fmla="*/ 1155 w 1515"/>
                <a:gd name="T3" fmla="*/ 615 h 1507"/>
                <a:gd name="T4" fmla="*/ 1272 w 1515"/>
                <a:gd name="T5" fmla="*/ 733 h 1507"/>
                <a:gd name="T6" fmla="*/ 1272 w 1515"/>
                <a:gd name="T7" fmla="*/ 774 h 1507"/>
                <a:gd name="T8" fmla="*/ 1101 w 1515"/>
                <a:gd name="T9" fmla="*/ 945 h 1507"/>
                <a:gd name="T10" fmla="*/ 1219 w 1515"/>
                <a:gd name="T11" fmla="*/ 1063 h 1507"/>
                <a:gd name="T12" fmla="*/ 1499 w 1515"/>
                <a:gd name="T13" fmla="*/ 783 h 1507"/>
                <a:gd name="T14" fmla="*/ 1499 w 1515"/>
                <a:gd name="T15" fmla="*/ 723 h 1507"/>
                <a:gd name="T16" fmla="*/ 1273 w 1515"/>
                <a:gd name="T17" fmla="*/ 497 h 1507"/>
                <a:gd name="T18" fmla="*/ 758 w 1515"/>
                <a:gd name="T19" fmla="*/ 0 h 1507"/>
                <a:gd name="T20" fmla="*/ 728 w 1515"/>
                <a:gd name="T21" fmla="*/ 12 h 1507"/>
                <a:gd name="T22" fmla="*/ 17 w 1515"/>
                <a:gd name="T23" fmla="*/ 723 h 1507"/>
                <a:gd name="T24" fmla="*/ 17 w 1515"/>
                <a:gd name="T25" fmla="*/ 783 h 1507"/>
                <a:gd name="T26" fmla="*/ 728 w 1515"/>
                <a:gd name="T27" fmla="*/ 1495 h 1507"/>
                <a:gd name="T28" fmla="*/ 758 w 1515"/>
                <a:gd name="T29" fmla="*/ 1507 h 1507"/>
                <a:gd name="T30" fmla="*/ 788 w 1515"/>
                <a:gd name="T31" fmla="*/ 1494 h 1507"/>
                <a:gd name="T32" fmla="*/ 1101 w 1515"/>
                <a:gd name="T33" fmla="*/ 1181 h 1507"/>
                <a:gd name="T34" fmla="*/ 983 w 1515"/>
                <a:gd name="T35" fmla="*/ 1063 h 1507"/>
                <a:gd name="T36" fmla="*/ 779 w 1515"/>
                <a:gd name="T37" fmla="*/ 1268 h 1507"/>
                <a:gd name="T38" fmla="*/ 758 w 1515"/>
                <a:gd name="T39" fmla="*/ 1276 h 1507"/>
                <a:gd name="T40" fmla="*/ 737 w 1515"/>
                <a:gd name="T41" fmla="*/ 1268 h 1507"/>
                <a:gd name="T42" fmla="*/ 243 w 1515"/>
                <a:gd name="T43" fmla="*/ 774 h 1507"/>
                <a:gd name="T44" fmla="*/ 243 w 1515"/>
                <a:gd name="T45" fmla="*/ 733 h 1507"/>
                <a:gd name="T46" fmla="*/ 737 w 1515"/>
                <a:gd name="T47" fmla="*/ 239 h 1507"/>
                <a:gd name="T48" fmla="*/ 758 w 1515"/>
                <a:gd name="T49" fmla="*/ 230 h 1507"/>
                <a:gd name="T50" fmla="*/ 779 w 1515"/>
                <a:gd name="T51" fmla="*/ 239 h 1507"/>
                <a:gd name="T52" fmla="*/ 1037 w 1515"/>
                <a:gd name="T53" fmla="*/ 497 h 1507"/>
                <a:gd name="T54" fmla="*/ 1155 w 1515"/>
                <a:gd name="T55" fmla="*/ 379 h 1507"/>
                <a:gd name="T56" fmla="*/ 788 w 1515"/>
                <a:gd name="T57" fmla="*/ 12 h 1507"/>
                <a:gd name="T58" fmla="*/ 758 w 1515"/>
                <a:gd name="T59" fmla="*/ 0 h 1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15" h="1507">
                  <a:moveTo>
                    <a:pt x="1273" y="497"/>
                  </a:moveTo>
                  <a:cubicBezTo>
                    <a:pt x="1155" y="615"/>
                    <a:pt x="1155" y="615"/>
                    <a:pt x="1155" y="615"/>
                  </a:cubicBezTo>
                  <a:cubicBezTo>
                    <a:pt x="1272" y="733"/>
                    <a:pt x="1272" y="733"/>
                    <a:pt x="1272" y="733"/>
                  </a:cubicBezTo>
                  <a:cubicBezTo>
                    <a:pt x="1284" y="744"/>
                    <a:pt x="1284" y="763"/>
                    <a:pt x="1272" y="774"/>
                  </a:cubicBezTo>
                  <a:cubicBezTo>
                    <a:pt x="1101" y="945"/>
                    <a:pt x="1101" y="945"/>
                    <a:pt x="1101" y="945"/>
                  </a:cubicBezTo>
                  <a:cubicBezTo>
                    <a:pt x="1219" y="1063"/>
                    <a:pt x="1219" y="1063"/>
                    <a:pt x="1219" y="1063"/>
                  </a:cubicBezTo>
                  <a:cubicBezTo>
                    <a:pt x="1499" y="783"/>
                    <a:pt x="1499" y="783"/>
                    <a:pt x="1499" y="783"/>
                  </a:cubicBezTo>
                  <a:cubicBezTo>
                    <a:pt x="1515" y="767"/>
                    <a:pt x="1515" y="740"/>
                    <a:pt x="1499" y="723"/>
                  </a:cubicBezTo>
                  <a:cubicBezTo>
                    <a:pt x="1273" y="497"/>
                    <a:pt x="1273" y="497"/>
                    <a:pt x="1273" y="497"/>
                  </a:cubicBezTo>
                  <a:moveTo>
                    <a:pt x="758" y="0"/>
                  </a:moveTo>
                  <a:cubicBezTo>
                    <a:pt x="747" y="0"/>
                    <a:pt x="736" y="4"/>
                    <a:pt x="728" y="12"/>
                  </a:cubicBezTo>
                  <a:cubicBezTo>
                    <a:pt x="17" y="723"/>
                    <a:pt x="17" y="723"/>
                    <a:pt x="17" y="723"/>
                  </a:cubicBezTo>
                  <a:cubicBezTo>
                    <a:pt x="0" y="740"/>
                    <a:pt x="0" y="767"/>
                    <a:pt x="17" y="783"/>
                  </a:cubicBezTo>
                  <a:cubicBezTo>
                    <a:pt x="728" y="1495"/>
                    <a:pt x="728" y="1495"/>
                    <a:pt x="728" y="1495"/>
                  </a:cubicBezTo>
                  <a:cubicBezTo>
                    <a:pt x="736" y="1503"/>
                    <a:pt x="747" y="1507"/>
                    <a:pt x="758" y="1507"/>
                  </a:cubicBezTo>
                  <a:cubicBezTo>
                    <a:pt x="769" y="1507"/>
                    <a:pt x="779" y="1503"/>
                    <a:pt x="788" y="1494"/>
                  </a:cubicBezTo>
                  <a:cubicBezTo>
                    <a:pt x="1101" y="1181"/>
                    <a:pt x="1101" y="1181"/>
                    <a:pt x="1101" y="1181"/>
                  </a:cubicBezTo>
                  <a:cubicBezTo>
                    <a:pt x="983" y="1063"/>
                    <a:pt x="983" y="1063"/>
                    <a:pt x="983" y="1063"/>
                  </a:cubicBezTo>
                  <a:cubicBezTo>
                    <a:pt x="779" y="1268"/>
                    <a:pt x="779" y="1268"/>
                    <a:pt x="779" y="1268"/>
                  </a:cubicBezTo>
                  <a:cubicBezTo>
                    <a:pt x="773" y="1274"/>
                    <a:pt x="765" y="1276"/>
                    <a:pt x="758" y="1276"/>
                  </a:cubicBezTo>
                  <a:cubicBezTo>
                    <a:pt x="750" y="1276"/>
                    <a:pt x="743" y="1274"/>
                    <a:pt x="737" y="1268"/>
                  </a:cubicBezTo>
                  <a:cubicBezTo>
                    <a:pt x="243" y="774"/>
                    <a:pt x="243" y="774"/>
                    <a:pt x="243" y="774"/>
                  </a:cubicBezTo>
                  <a:cubicBezTo>
                    <a:pt x="232" y="763"/>
                    <a:pt x="232" y="744"/>
                    <a:pt x="243" y="733"/>
                  </a:cubicBezTo>
                  <a:cubicBezTo>
                    <a:pt x="737" y="239"/>
                    <a:pt x="737" y="239"/>
                    <a:pt x="737" y="239"/>
                  </a:cubicBezTo>
                  <a:cubicBezTo>
                    <a:pt x="743" y="233"/>
                    <a:pt x="750" y="230"/>
                    <a:pt x="758" y="230"/>
                  </a:cubicBezTo>
                  <a:cubicBezTo>
                    <a:pt x="765" y="230"/>
                    <a:pt x="773" y="233"/>
                    <a:pt x="779" y="239"/>
                  </a:cubicBezTo>
                  <a:cubicBezTo>
                    <a:pt x="1037" y="497"/>
                    <a:pt x="1037" y="497"/>
                    <a:pt x="1037" y="497"/>
                  </a:cubicBezTo>
                  <a:cubicBezTo>
                    <a:pt x="1155" y="379"/>
                    <a:pt x="1155" y="379"/>
                    <a:pt x="1155" y="379"/>
                  </a:cubicBezTo>
                  <a:cubicBezTo>
                    <a:pt x="788" y="12"/>
                    <a:pt x="788" y="12"/>
                    <a:pt x="788" y="12"/>
                  </a:cubicBezTo>
                  <a:cubicBezTo>
                    <a:pt x="779" y="4"/>
                    <a:pt x="769" y="0"/>
                    <a:pt x="758" y="0"/>
                  </a:cubicBezTo>
                </a:path>
              </a:pathLst>
            </a:custGeom>
            <a:solidFill>
              <a:srgbClr val="FAB0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0255D75-AC9B-4499-89F0-BDE962F25F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6" y="950"/>
              <a:ext cx="2259" cy="2246"/>
            </a:xfrm>
            <a:custGeom>
              <a:avLst/>
              <a:gdLst>
                <a:gd name="T0" fmla="*/ 568 w 1516"/>
                <a:gd name="T1" fmla="*/ 1098 h 1507"/>
                <a:gd name="T2" fmla="*/ 450 w 1516"/>
                <a:gd name="T3" fmla="*/ 1216 h 1507"/>
                <a:gd name="T4" fmla="*/ 728 w 1516"/>
                <a:gd name="T5" fmla="*/ 1495 h 1507"/>
                <a:gd name="T6" fmla="*/ 758 w 1516"/>
                <a:gd name="T7" fmla="*/ 1507 h 1507"/>
                <a:gd name="T8" fmla="*/ 788 w 1516"/>
                <a:gd name="T9" fmla="*/ 1495 h 1507"/>
                <a:gd name="T10" fmla="*/ 1016 w 1516"/>
                <a:gd name="T11" fmla="*/ 1267 h 1507"/>
                <a:gd name="T12" fmla="*/ 898 w 1516"/>
                <a:gd name="T13" fmla="*/ 1149 h 1507"/>
                <a:gd name="T14" fmla="*/ 779 w 1516"/>
                <a:gd name="T15" fmla="*/ 1268 h 1507"/>
                <a:gd name="T16" fmla="*/ 758 w 1516"/>
                <a:gd name="T17" fmla="*/ 1277 h 1507"/>
                <a:gd name="T18" fmla="*/ 737 w 1516"/>
                <a:gd name="T19" fmla="*/ 1268 h 1507"/>
                <a:gd name="T20" fmla="*/ 568 w 1516"/>
                <a:gd name="T21" fmla="*/ 1098 h 1507"/>
                <a:gd name="T22" fmla="*/ 337 w 1516"/>
                <a:gd name="T23" fmla="*/ 403 h 1507"/>
                <a:gd name="T24" fmla="*/ 17 w 1516"/>
                <a:gd name="T25" fmla="*/ 723 h 1507"/>
                <a:gd name="T26" fmla="*/ 17 w 1516"/>
                <a:gd name="T27" fmla="*/ 783 h 1507"/>
                <a:gd name="T28" fmla="*/ 363 w 1516"/>
                <a:gd name="T29" fmla="*/ 1129 h 1507"/>
                <a:gd name="T30" fmla="*/ 481 w 1516"/>
                <a:gd name="T31" fmla="*/ 1011 h 1507"/>
                <a:gd name="T32" fmla="*/ 244 w 1516"/>
                <a:gd name="T33" fmla="*/ 774 h 1507"/>
                <a:gd name="T34" fmla="*/ 244 w 1516"/>
                <a:gd name="T35" fmla="*/ 733 h 1507"/>
                <a:gd name="T36" fmla="*/ 455 w 1516"/>
                <a:gd name="T37" fmla="*/ 521 h 1507"/>
                <a:gd name="T38" fmla="*/ 337 w 1516"/>
                <a:gd name="T39" fmla="*/ 403 h 1507"/>
                <a:gd name="T40" fmla="*/ 1132 w 1516"/>
                <a:gd name="T41" fmla="*/ 356 h 1507"/>
                <a:gd name="T42" fmla="*/ 1014 w 1516"/>
                <a:gd name="T43" fmla="*/ 474 h 1507"/>
                <a:gd name="T44" fmla="*/ 1273 w 1516"/>
                <a:gd name="T45" fmla="*/ 733 h 1507"/>
                <a:gd name="T46" fmla="*/ 1273 w 1516"/>
                <a:gd name="T47" fmla="*/ 774 h 1507"/>
                <a:gd name="T48" fmla="*/ 985 w 1516"/>
                <a:gd name="T49" fmla="*/ 1062 h 1507"/>
                <a:gd name="T50" fmla="*/ 1103 w 1516"/>
                <a:gd name="T51" fmla="*/ 1180 h 1507"/>
                <a:gd name="T52" fmla="*/ 1499 w 1516"/>
                <a:gd name="T53" fmla="*/ 783 h 1507"/>
                <a:gd name="T54" fmla="*/ 1499 w 1516"/>
                <a:gd name="T55" fmla="*/ 723 h 1507"/>
                <a:gd name="T56" fmla="*/ 1132 w 1516"/>
                <a:gd name="T57" fmla="*/ 356 h 1507"/>
                <a:gd name="T58" fmla="*/ 758 w 1516"/>
                <a:gd name="T59" fmla="*/ 0 h 1507"/>
                <a:gd name="T60" fmla="*/ 728 w 1516"/>
                <a:gd name="T61" fmla="*/ 12 h 1507"/>
                <a:gd name="T62" fmla="*/ 455 w 1516"/>
                <a:gd name="T63" fmla="*/ 285 h 1507"/>
                <a:gd name="T64" fmla="*/ 573 w 1516"/>
                <a:gd name="T65" fmla="*/ 403 h 1507"/>
                <a:gd name="T66" fmla="*/ 737 w 1516"/>
                <a:gd name="T67" fmla="*/ 239 h 1507"/>
                <a:gd name="T68" fmla="*/ 758 w 1516"/>
                <a:gd name="T69" fmla="*/ 230 h 1507"/>
                <a:gd name="T70" fmla="*/ 779 w 1516"/>
                <a:gd name="T71" fmla="*/ 239 h 1507"/>
                <a:gd name="T72" fmla="*/ 897 w 1516"/>
                <a:gd name="T73" fmla="*/ 356 h 1507"/>
                <a:gd name="T74" fmla="*/ 1014 w 1516"/>
                <a:gd name="T75" fmla="*/ 238 h 1507"/>
                <a:gd name="T76" fmla="*/ 788 w 1516"/>
                <a:gd name="T77" fmla="*/ 12 h 1507"/>
                <a:gd name="T78" fmla="*/ 758 w 1516"/>
                <a:gd name="T79" fmla="*/ 0 h 1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16" h="1507">
                  <a:moveTo>
                    <a:pt x="568" y="1098"/>
                  </a:moveTo>
                  <a:cubicBezTo>
                    <a:pt x="450" y="1216"/>
                    <a:pt x="450" y="1216"/>
                    <a:pt x="450" y="1216"/>
                  </a:cubicBezTo>
                  <a:cubicBezTo>
                    <a:pt x="728" y="1495"/>
                    <a:pt x="728" y="1495"/>
                    <a:pt x="728" y="1495"/>
                  </a:cubicBezTo>
                  <a:cubicBezTo>
                    <a:pt x="736" y="1503"/>
                    <a:pt x="747" y="1507"/>
                    <a:pt x="758" y="1507"/>
                  </a:cubicBezTo>
                  <a:cubicBezTo>
                    <a:pt x="769" y="1507"/>
                    <a:pt x="780" y="1503"/>
                    <a:pt x="788" y="1495"/>
                  </a:cubicBezTo>
                  <a:cubicBezTo>
                    <a:pt x="1016" y="1267"/>
                    <a:pt x="1016" y="1267"/>
                    <a:pt x="1016" y="1267"/>
                  </a:cubicBezTo>
                  <a:cubicBezTo>
                    <a:pt x="898" y="1149"/>
                    <a:pt x="898" y="1149"/>
                    <a:pt x="898" y="1149"/>
                  </a:cubicBezTo>
                  <a:cubicBezTo>
                    <a:pt x="779" y="1268"/>
                    <a:pt x="779" y="1268"/>
                    <a:pt x="779" y="1268"/>
                  </a:cubicBezTo>
                  <a:cubicBezTo>
                    <a:pt x="773" y="1274"/>
                    <a:pt x="766" y="1277"/>
                    <a:pt x="758" y="1277"/>
                  </a:cubicBezTo>
                  <a:cubicBezTo>
                    <a:pt x="751" y="1277"/>
                    <a:pt x="743" y="1274"/>
                    <a:pt x="737" y="1268"/>
                  </a:cubicBezTo>
                  <a:cubicBezTo>
                    <a:pt x="568" y="1098"/>
                    <a:pt x="568" y="1098"/>
                    <a:pt x="568" y="1098"/>
                  </a:cubicBezTo>
                  <a:moveTo>
                    <a:pt x="337" y="403"/>
                  </a:moveTo>
                  <a:cubicBezTo>
                    <a:pt x="17" y="723"/>
                    <a:pt x="17" y="723"/>
                    <a:pt x="17" y="723"/>
                  </a:cubicBezTo>
                  <a:cubicBezTo>
                    <a:pt x="0" y="740"/>
                    <a:pt x="1" y="767"/>
                    <a:pt x="17" y="783"/>
                  </a:cubicBezTo>
                  <a:cubicBezTo>
                    <a:pt x="363" y="1129"/>
                    <a:pt x="363" y="1129"/>
                    <a:pt x="363" y="1129"/>
                  </a:cubicBezTo>
                  <a:cubicBezTo>
                    <a:pt x="481" y="1011"/>
                    <a:pt x="481" y="1011"/>
                    <a:pt x="481" y="1011"/>
                  </a:cubicBezTo>
                  <a:cubicBezTo>
                    <a:pt x="244" y="774"/>
                    <a:pt x="244" y="774"/>
                    <a:pt x="244" y="774"/>
                  </a:cubicBezTo>
                  <a:cubicBezTo>
                    <a:pt x="232" y="763"/>
                    <a:pt x="232" y="744"/>
                    <a:pt x="244" y="733"/>
                  </a:cubicBezTo>
                  <a:cubicBezTo>
                    <a:pt x="455" y="521"/>
                    <a:pt x="455" y="521"/>
                    <a:pt x="455" y="521"/>
                  </a:cubicBezTo>
                  <a:cubicBezTo>
                    <a:pt x="337" y="403"/>
                    <a:pt x="337" y="403"/>
                    <a:pt x="337" y="403"/>
                  </a:cubicBezTo>
                  <a:moveTo>
                    <a:pt x="1132" y="356"/>
                  </a:moveTo>
                  <a:cubicBezTo>
                    <a:pt x="1014" y="474"/>
                    <a:pt x="1014" y="474"/>
                    <a:pt x="1014" y="474"/>
                  </a:cubicBezTo>
                  <a:cubicBezTo>
                    <a:pt x="1273" y="733"/>
                    <a:pt x="1273" y="733"/>
                    <a:pt x="1273" y="733"/>
                  </a:cubicBezTo>
                  <a:cubicBezTo>
                    <a:pt x="1284" y="744"/>
                    <a:pt x="1284" y="763"/>
                    <a:pt x="1273" y="774"/>
                  </a:cubicBezTo>
                  <a:cubicBezTo>
                    <a:pt x="985" y="1062"/>
                    <a:pt x="985" y="1062"/>
                    <a:pt x="985" y="1062"/>
                  </a:cubicBezTo>
                  <a:cubicBezTo>
                    <a:pt x="1103" y="1180"/>
                    <a:pt x="1103" y="1180"/>
                    <a:pt x="1103" y="1180"/>
                  </a:cubicBezTo>
                  <a:cubicBezTo>
                    <a:pt x="1499" y="783"/>
                    <a:pt x="1499" y="783"/>
                    <a:pt x="1499" y="783"/>
                  </a:cubicBezTo>
                  <a:cubicBezTo>
                    <a:pt x="1516" y="767"/>
                    <a:pt x="1516" y="740"/>
                    <a:pt x="1499" y="723"/>
                  </a:cubicBezTo>
                  <a:cubicBezTo>
                    <a:pt x="1132" y="356"/>
                    <a:pt x="1132" y="356"/>
                    <a:pt x="1132" y="356"/>
                  </a:cubicBezTo>
                  <a:moveTo>
                    <a:pt x="758" y="0"/>
                  </a:moveTo>
                  <a:cubicBezTo>
                    <a:pt x="747" y="0"/>
                    <a:pt x="736" y="4"/>
                    <a:pt x="728" y="12"/>
                  </a:cubicBezTo>
                  <a:cubicBezTo>
                    <a:pt x="455" y="285"/>
                    <a:pt x="455" y="285"/>
                    <a:pt x="455" y="285"/>
                  </a:cubicBezTo>
                  <a:cubicBezTo>
                    <a:pt x="573" y="403"/>
                    <a:pt x="573" y="403"/>
                    <a:pt x="573" y="403"/>
                  </a:cubicBezTo>
                  <a:cubicBezTo>
                    <a:pt x="737" y="239"/>
                    <a:pt x="737" y="239"/>
                    <a:pt x="737" y="239"/>
                  </a:cubicBezTo>
                  <a:cubicBezTo>
                    <a:pt x="743" y="233"/>
                    <a:pt x="751" y="230"/>
                    <a:pt x="758" y="230"/>
                  </a:cubicBezTo>
                  <a:cubicBezTo>
                    <a:pt x="766" y="230"/>
                    <a:pt x="773" y="233"/>
                    <a:pt x="779" y="239"/>
                  </a:cubicBezTo>
                  <a:cubicBezTo>
                    <a:pt x="897" y="356"/>
                    <a:pt x="897" y="356"/>
                    <a:pt x="897" y="356"/>
                  </a:cubicBezTo>
                  <a:cubicBezTo>
                    <a:pt x="1014" y="238"/>
                    <a:pt x="1014" y="238"/>
                    <a:pt x="1014" y="238"/>
                  </a:cubicBezTo>
                  <a:cubicBezTo>
                    <a:pt x="788" y="12"/>
                    <a:pt x="788" y="12"/>
                    <a:pt x="788" y="12"/>
                  </a:cubicBezTo>
                  <a:cubicBezTo>
                    <a:pt x="780" y="4"/>
                    <a:pt x="769" y="0"/>
                    <a:pt x="758" y="0"/>
                  </a:cubicBezTo>
                </a:path>
              </a:pathLst>
            </a:custGeom>
            <a:solidFill>
              <a:srgbClr val="7DC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FF58096F-52F5-4CEA-9D44-F200687E5A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7" y="-163"/>
              <a:ext cx="2258" cy="2246"/>
            </a:xfrm>
            <a:custGeom>
              <a:avLst/>
              <a:gdLst>
                <a:gd name="T0" fmla="*/ 943 w 1515"/>
                <a:gd name="T1" fmla="*/ 1103 h 1507"/>
                <a:gd name="T2" fmla="*/ 778 w 1515"/>
                <a:gd name="T3" fmla="*/ 1268 h 1507"/>
                <a:gd name="T4" fmla="*/ 757 w 1515"/>
                <a:gd name="T5" fmla="*/ 1276 h 1507"/>
                <a:gd name="T6" fmla="*/ 736 w 1515"/>
                <a:gd name="T7" fmla="*/ 1268 h 1507"/>
                <a:gd name="T8" fmla="*/ 619 w 1515"/>
                <a:gd name="T9" fmla="*/ 1150 h 1507"/>
                <a:gd name="T10" fmla="*/ 501 w 1515"/>
                <a:gd name="T11" fmla="*/ 1268 h 1507"/>
                <a:gd name="T12" fmla="*/ 727 w 1515"/>
                <a:gd name="T13" fmla="*/ 1495 h 1507"/>
                <a:gd name="T14" fmla="*/ 757 w 1515"/>
                <a:gd name="T15" fmla="*/ 1507 h 1507"/>
                <a:gd name="T16" fmla="*/ 787 w 1515"/>
                <a:gd name="T17" fmla="*/ 1495 h 1507"/>
                <a:gd name="T18" fmla="*/ 1060 w 1515"/>
                <a:gd name="T19" fmla="*/ 1221 h 1507"/>
                <a:gd name="T20" fmla="*/ 943 w 1515"/>
                <a:gd name="T21" fmla="*/ 1103 h 1507"/>
                <a:gd name="T22" fmla="*/ 478 w 1515"/>
                <a:gd name="T23" fmla="*/ 1009 h 1507"/>
                <a:gd name="T24" fmla="*/ 360 w 1515"/>
                <a:gd name="T25" fmla="*/ 1127 h 1507"/>
                <a:gd name="T26" fmla="*/ 383 w 1515"/>
                <a:gd name="T27" fmla="*/ 1150 h 1507"/>
                <a:gd name="T28" fmla="*/ 501 w 1515"/>
                <a:gd name="T29" fmla="*/ 1032 h 1507"/>
                <a:gd name="T30" fmla="*/ 478 w 1515"/>
                <a:gd name="T31" fmla="*/ 1009 h 1507"/>
                <a:gd name="T32" fmla="*/ 1096 w 1515"/>
                <a:gd name="T33" fmla="*/ 950 h 1507"/>
                <a:gd name="T34" fmla="*/ 1060 w 1515"/>
                <a:gd name="T35" fmla="*/ 985 h 1507"/>
                <a:gd name="T36" fmla="*/ 1178 w 1515"/>
                <a:gd name="T37" fmla="*/ 1103 h 1507"/>
                <a:gd name="T38" fmla="*/ 1214 w 1515"/>
                <a:gd name="T39" fmla="*/ 1068 h 1507"/>
                <a:gd name="T40" fmla="*/ 1096 w 1515"/>
                <a:gd name="T41" fmla="*/ 950 h 1507"/>
                <a:gd name="T42" fmla="*/ 1227 w 1515"/>
                <a:gd name="T43" fmla="*/ 452 h 1507"/>
                <a:gd name="T44" fmla="*/ 1109 w 1515"/>
                <a:gd name="T45" fmla="*/ 569 h 1507"/>
                <a:gd name="T46" fmla="*/ 1272 w 1515"/>
                <a:gd name="T47" fmla="*/ 733 h 1507"/>
                <a:gd name="T48" fmla="*/ 1272 w 1515"/>
                <a:gd name="T49" fmla="*/ 774 h 1507"/>
                <a:gd name="T50" fmla="*/ 1184 w 1515"/>
                <a:gd name="T51" fmla="*/ 862 h 1507"/>
                <a:gd name="T52" fmla="*/ 1302 w 1515"/>
                <a:gd name="T53" fmla="*/ 980 h 1507"/>
                <a:gd name="T54" fmla="*/ 1498 w 1515"/>
                <a:gd name="T55" fmla="*/ 783 h 1507"/>
                <a:gd name="T56" fmla="*/ 1498 w 1515"/>
                <a:gd name="T57" fmla="*/ 723 h 1507"/>
                <a:gd name="T58" fmla="*/ 1227 w 1515"/>
                <a:gd name="T59" fmla="*/ 452 h 1507"/>
                <a:gd name="T60" fmla="*/ 296 w 1515"/>
                <a:gd name="T61" fmla="*/ 443 h 1507"/>
                <a:gd name="T62" fmla="*/ 16 w 1515"/>
                <a:gd name="T63" fmla="*/ 723 h 1507"/>
                <a:gd name="T64" fmla="*/ 16 w 1515"/>
                <a:gd name="T65" fmla="*/ 783 h 1507"/>
                <a:gd name="T66" fmla="*/ 242 w 1515"/>
                <a:gd name="T67" fmla="*/ 1009 h 1507"/>
                <a:gd name="T68" fmla="*/ 360 w 1515"/>
                <a:gd name="T69" fmla="*/ 891 h 1507"/>
                <a:gd name="T70" fmla="*/ 243 w 1515"/>
                <a:gd name="T71" fmla="*/ 774 h 1507"/>
                <a:gd name="T72" fmla="*/ 243 w 1515"/>
                <a:gd name="T73" fmla="*/ 733 h 1507"/>
                <a:gd name="T74" fmla="*/ 414 w 1515"/>
                <a:gd name="T75" fmla="*/ 561 h 1507"/>
                <a:gd name="T76" fmla="*/ 296 w 1515"/>
                <a:gd name="T77" fmla="*/ 443 h 1507"/>
                <a:gd name="T78" fmla="*/ 757 w 1515"/>
                <a:gd name="T79" fmla="*/ 0 h 1507"/>
                <a:gd name="T80" fmla="*/ 727 w 1515"/>
                <a:gd name="T81" fmla="*/ 12 h 1507"/>
                <a:gd name="T82" fmla="*/ 414 w 1515"/>
                <a:gd name="T83" fmla="*/ 325 h 1507"/>
                <a:gd name="T84" fmla="*/ 532 w 1515"/>
                <a:gd name="T85" fmla="*/ 443 h 1507"/>
                <a:gd name="T86" fmla="*/ 736 w 1515"/>
                <a:gd name="T87" fmla="*/ 239 h 1507"/>
                <a:gd name="T88" fmla="*/ 757 w 1515"/>
                <a:gd name="T89" fmla="*/ 230 h 1507"/>
                <a:gd name="T90" fmla="*/ 778 w 1515"/>
                <a:gd name="T91" fmla="*/ 239 h 1507"/>
                <a:gd name="T92" fmla="*/ 1021 w 1515"/>
                <a:gd name="T93" fmla="*/ 482 h 1507"/>
                <a:gd name="T94" fmla="*/ 1139 w 1515"/>
                <a:gd name="T95" fmla="*/ 364 h 1507"/>
                <a:gd name="T96" fmla="*/ 787 w 1515"/>
                <a:gd name="T97" fmla="*/ 12 h 1507"/>
                <a:gd name="T98" fmla="*/ 757 w 1515"/>
                <a:gd name="T99" fmla="*/ 0 h 1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15" h="1507">
                  <a:moveTo>
                    <a:pt x="943" y="1103"/>
                  </a:moveTo>
                  <a:cubicBezTo>
                    <a:pt x="778" y="1268"/>
                    <a:pt x="778" y="1268"/>
                    <a:pt x="778" y="1268"/>
                  </a:cubicBezTo>
                  <a:cubicBezTo>
                    <a:pt x="772" y="1274"/>
                    <a:pt x="765" y="1276"/>
                    <a:pt x="757" y="1276"/>
                  </a:cubicBezTo>
                  <a:cubicBezTo>
                    <a:pt x="750" y="1276"/>
                    <a:pt x="742" y="1274"/>
                    <a:pt x="736" y="1268"/>
                  </a:cubicBezTo>
                  <a:cubicBezTo>
                    <a:pt x="619" y="1150"/>
                    <a:pt x="619" y="1150"/>
                    <a:pt x="619" y="1150"/>
                  </a:cubicBezTo>
                  <a:cubicBezTo>
                    <a:pt x="501" y="1268"/>
                    <a:pt x="501" y="1268"/>
                    <a:pt x="501" y="1268"/>
                  </a:cubicBezTo>
                  <a:cubicBezTo>
                    <a:pt x="727" y="1495"/>
                    <a:pt x="727" y="1495"/>
                    <a:pt x="727" y="1495"/>
                  </a:cubicBezTo>
                  <a:cubicBezTo>
                    <a:pt x="735" y="1503"/>
                    <a:pt x="746" y="1507"/>
                    <a:pt x="757" y="1507"/>
                  </a:cubicBezTo>
                  <a:cubicBezTo>
                    <a:pt x="768" y="1507"/>
                    <a:pt x="779" y="1503"/>
                    <a:pt x="787" y="1495"/>
                  </a:cubicBezTo>
                  <a:cubicBezTo>
                    <a:pt x="1060" y="1221"/>
                    <a:pt x="1060" y="1221"/>
                    <a:pt x="1060" y="1221"/>
                  </a:cubicBezTo>
                  <a:cubicBezTo>
                    <a:pt x="943" y="1103"/>
                    <a:pt x="943" y="1103"/>
                    <a:pt x="943" y="1103"/>
                  </a:cubicBezTo>
                  <a:moveTo>
                    <a:pt x="478" y="1009"/>
                  </a:moveTo>
                  <a:cubicBezTo>
                    <a:pt x="360" y="1127"/>
                    <a:pt x="360" y="1127"/>
                    <a:pt x="360" y="1127"/>
                  </a:cubicBezTo>
                  <a:cubicBezTo>
                    <a:pt x="383" y="1150"/>
                    <a:pt x="383" y="1150"/>
                    <a:pt x="383" y="1150"/>
                  </a:cubicBezTo>
                  <a:cubicBezTo>
                    <a:pt x="501" y="1032"/>
                    <a:pt x="501" y="1032"/>
                    <a:pt x="501" y="1032"/>
                  </a:cubicBezTo>
                  <a:cubicBezTo>
                    <a:pt x="478" y="1009"/>
                    <a:pt x="478" y="1009"/>
                    <a:pt x="478" y="1009"/>
                  </a:cubicBezTo>
                  <a:moveTo>
                    <a:pt x="1096" y="950"/>
                  </a:moveTo>
                  <a:cubicBezTo>
                    <a:pt x="1060" y="985"/>
                    <a:pt x="1060" y="985"/>
                    <a:pt x="1060" y="985"/>
                  </a:cubicBezTo>
                  <a:cubicBezTo>
                    <a:pt x="1178" y="1103"/>
                    <a:pt x="1178" y="1103"/>
                    <a:pt x="1178" y="1103"/>
                  </a:cubicBezTo>
                  <a:cubicBezTo>
                    <a:pt x="1214" y="1068"/>
                    <a:pt x="1214" y="1068"/>
                    <a:pt x="1214" y="1068"/>
                  </a:cubicBezTo>
                  <a:cubicBezTo>
                    <a:pt x="1096" y="950"/>
                    <a:pt x="1096" y="950"/>
                    <a:pt x="1096" y="950"/>
                  </a:cubicBezTo>
                  <a:moveTo>
                    <a:pt x="1227" y="452"/>
                  </a:moveTo>
                  <a:cubicBezTo>
                    <a:pt x="1109" y="569"/>
                    <a:pt x="1109" y="569"/>
                    <a:pt x="1109" y="569"/>
                  </a:cubicBezTo>
                  <a:cubicBezTo>
                    <a:pt x="1272" y="733"/>
                    <a:pt x="1272" y="733"/>
                    <a:pt x="1272" y="733"/>
                  </a:cubicBezTo>
                  <a:cubicBezTo>
                    <a:pt x="1283" y="744"/>
                    <a:pt x="1283" y="763"/>
                    <a:pt x="1272" y="774"/>
                  </a:cubicBezTo>
                  <a:cubicBezTo>
                    <a:pt x="1184" y="862"/>
                    <a:pt x="1184" y="862"/>
                    <a:pt x="1184" y="862"/>
                  </a:cubicBezTo>
                  <a:cubicBezTo>
                    <a:pt x="1302" y="980"/>
                    <a:pt x="1302" y="980"/>
                    <a:pt x="1302" y="980"/>
                  </a:cubicBezTo>
                  <a:cubicBezTo>
                    <a:pt x="1498" y="783"/>
                    <a:pt x="1498" y="783"/>
                    <a:pt x="1498" y="783"/>
                  </a:cubicBezTo>
                  <a:cubicBezTo>
                    <a:pt x="1515" y="767"/>
                    <a:pt x="1515" y="740"/>
                    <a:pt x="1498" y="723"/>
                  </a:cubicBezTo>
                  <a:cubicBezTo>
                    <a:pt x="1227" y="452"/>
                    <a:pt x="1227" y="452"/>
                    <a:pt x="1227" y="452"/>
                  </a:cubicBezTo>
                  <a:moveTo>
                    <a:pt x="296" y="443"/>
                  </a:moveTo>
                  <a:cubicBezTo>
                    <a:pt x="16" y="723"/>
                    <a:pt x="16" y="723"/>
                    <a:pt x="16" y="723"/>
                  </a:cubicBezTo>
                  <a:cubicBezTo>
                    <a:pt x="0" y="740"/>
                    <a:pt x="0" y="767"/>
                    <a:pt x="16" y="783"/>
                  </a:cubicBezTo>
                  <a:cubicBezTo>
                    <a:pt x="242" y="1009"/>
                    <a:pt x="242" y="1009"/>
                    <a:pt x="242" y="1009"/>
                  </a:cubicBezTo>
                  <a:cubicBezTo>
                    <a:pt x="360" y="891"/>
                    <a:pt x="360" y="891"/>
                    <a:pt x="360" y="891"/>
                  </a:cubicBezTo>
                  <a:cubicBezTo>
                    <a:pt x="243" y="774"/>
                    <a:pt x="243" y="774"/>
                    <a:pt x="243" y="774"/>
                  </a:cubicBezTo>
                  <a:cubicBezTo>
                    <a:pt x="231" y="763"/>
                    <a:pt x="231" y="744"/>
                    <a:pt x="243" y="733"/>
                  </a:cubicBezTo>
                  <a:cubicBezTo>
                    <a:pt x="414" y="561"/>
                    <a:pt x="414" y="561"/>
                    <a:pt x="414" y="561"/>
                  </a:cubicBezTo>
                  <a:cubicBezTo>
                    <a:pt x="296" y="443"/>
                    <a:pt x="296" y="443"/>
                    <a:pt x="296" y="443"/>
                  </a:cubicBezTo>
                  <a:moveTo>
                    <a:pt x="757" y="0"/>
                  </a:moveTo>
                  <a:cubicBezTo>
                    <a:pt x="746" y="0"/>
                    <a:pt x="735" y="4"/>
                    <a:pt x="727" y="12"/>
                  </a:cubicBezTo>
                  <a:cubicBezTo>
                    <a:pt x="414" y="325"/>
                    <a:pt x="414" y="325"/>
                    <a:pt x="414" y="325"/>
                  </a:cubicBezTo>
                  <a:cubicBezTo>
                    <a:pt x="532" y="443"/>
                    <a:pt x="532" y="443"/>
                    <a:pt x="532" y="443"/>
                  </a:cubicBezTo>
                  <a:cubicBezTo>
                    <a:pt x="736" y="239"/>
                    <a:pt x="736" y="239"/>
                    <a:pt x="736" y="239"/>
                  </a:cubicBezTo>
                  <a:cubicBezTo>
                    <a:pt x="742" y="233"/>
                    <a:pt x="750" y="230"/>
                    <a:pt x="757" y="230"/>
                  </a:cubicBezTo>
                  <a:cubicBezTo>
                    <a:pt x="765" y="230"/>
                    <a:pt x="772" y="233"/>
                    <a:pt x="778" y="239"/>
                  </a:cubicBezTo>
                  <a:cubicBezTo>
                    <a:pt x="1021" y="482"/>
                    <a:pt x="1021" y="482"/>
                    <a:pt x="1021" y="482"/>
                  </a:cubicBezTo>
                  <a:cubicBezTo>
                    <a:pt x="1139" y="364"/>
                    <a:pt x="1139" y="364"/>
                    <a:pt x="1139" y="364"/>
                  </a:cubicBezTo>
                  <a:cubicBezTo>
                    <a:pt x="787" y="12"/>
                    <a:pt x="787" y="12"/>
                    <a:pt x="787" y="12"/>
                  </a:cubicBezTo>
                  <a:cubicBezTo>
                    <a:pt x="779" y="4"/>
                    <a:pt x="768" y="0"/>
                    <a:pt x="757" y="0"/>
                  </a:cubicBezTo>
                </a:path>
              </a:pathLst>
            </a:custGeom>
            <a:solidFill>
              <a:srgbClr val="F57F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91EB777E-96BF-421C-BFE4-4A79888724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78" y="321"/>
              <a:ext cx="432" cy="1196"/>
            </a:xfrm>
            <a:custGeom>
              <a:avLst/>
              <a:gdLst>
                <a:gd name="T0" fmla="*/ 176 w 432"/>
                <a:gd name="T1" fmla="*/ 844 h 1196"/>
                <a:gd name="T2" fmla="*/ 0 w 432"/>
                <a:gd name="T3" fmla="*/ 1020 h 1196"/>
                <a:gd name="T4" fmla="*/ 176 w 432"/>
                <a:gd name="T5" fmla="*/ 1196 h 1196"/>
                <a:gd name="T6" fmla="*/ 352 w 432"/>
                <a:gd name="T7" fmla="*/ 1020 h 1196"/>
                <a:gd name="T8" fmla="*/ 176 w 432"/>
                <a:gd name="T9" fmla="*/ 844 h 1196"/>
                <a:gd name="T10" fmla="*/ 256 w 432"/>
                <a:gd name="T11" fmla="*/ 0 h 1196"/>
                <a:gd name="T12" fmla="*/ 80 w 432"/>
                <a:gd name="T13" fmla="*/ 176 h 1196"/>
                <a:gd name="T14" fmla="*/ 256 w 432"/>
                <a:gd name="T15" fmla="*/ 352 h 1196"/>
                <a:gd name="T16" fmla="*/ 432 w 432"/>
                <a:gd name="T17" fmla="*/ 176 h 1196"/>
                <a:gd name="T18" fmla="*/ 256 w 432"/>
                <a:gd name="T19" fmla="*/ 0 h 1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2" h="1196">
                  <a:moveTo>
                    <a:pt x="176" y="844"/>
                  </a:moveTo>
                  <a:lnTo>
                    <a:pt x="0" y="1020"/>
                  </a:lnTo>
                  <a:lnTo>
                    <a:pt x="176" y="1196"/>
                  </a:lnTo>
                  <a:lnTo>
                    <a:pt x="352" y="1020"/>
                  </a:lnTo>
                  <a:lnTo>
                    <a:pt x="176" y="844"/>
                  </a:lnTo>
                  <a:close/>
                  <a:moveTo>
                    <a:pt x="256" y="0"/>
                  </a:moveTo>
                  <a:lnTo>
                    <a:pt x="80" y="176"/>
                  </a:lnTo>
                  <a:lnTo>
                    <a:pt x="256" y="352"/>
                  </a:lnTo>
                  <a:lnTo>
                    <a:pt x="432" y="176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072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B3B24F9-69EA-43C5-BFC7-52030AEC4C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78" y="321"/>
              <a:ext cx="432" cy="1196"/>
            </a:xfrm>
            <a:custGeom>
              <a:avLst/>
              <a:gdLst>
                <a:gd name="T0" fmla="*/ 176 w 432"/>
                <a:gd name="T1" fmla="*/ 844 h 1196"/>
                <a:gd name="T2" fmla="*/ 0 w 432"/>
                <a:gd name="T3" fmla="*/ 1020 h 1196"/>
                <a:gd name="T4" fmla="*/ 176 w 432"/>
                <a:gd name="T5" fmla="*/ 1196 h 1196"/>
                <a:gd name="T6" fmla="*/ 352 w 432"/>
                <a:gd name="T7" fmla="*/ 1020 h 1196"/>
                <a:gd name="T8" fmla="*/ 176 w 432"/>
                <a:gd name="T9" fmla="*/ 844 h 1196"/>
                <a:gd name="T10" fmla="*/ 256 w 432"/>
                <a:gd name="T11" fmla="*/ 0 h 1196"/>
                <a:gd name="T12" fmla="*/ 80 w 432"/>
                <a:gd name="T13" fmla="*/ 176 h 1196"/>
                <a:gd name="T14" fmla="*/ 256 w 432"/>
                <a:gd name="T15" fmla="*/ 352 h 1196"/>
                <a:gd name="T16" fmla="*/ 432 w 432"/>
                <a:gd name="T17" fmla="*/ 176 h 1196"/>
                <a:gd name="T18" fmla="*/ 256 w 432"/>
                <a:gd name="T19" fmla="*/ 0 h 1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2" h="1196">
                  <a:moveTo>
                    <a:pt x="176" y="844"/>
                  </a:moveTo>
                  <a:lnTo>
                    <a:pt x="0" y="1020"/>
                  </a:lnTo>
                  <a:lnTo>
                    <a:pt x="176" y="1196"/>
                  </a:lnTo>
                  <a:lnTo>
                    <a:pt x="352" y="1020"/>
                  </a:lnTo>
                  <a:lnTo>
                    <a:pt x="176" y="844"/>
                  </a:lnTo>
                  <a:moveTo>
                    <a:pt x="256" y="0"/>
                  </a:moveTo>
                  <a:lnTo>
                    <a:pt x="80" y="176"/>
                  </a:lnTo>
                  <a:lnTo>
                    <a:pt x="256" y="352"/>
                  </a:lnTo>
                  <a:lnTo>
                    <a:pt x="432" y="176"/>
                  </a:lnTo>
                  <a:lnTo>
                    <a:pt x="2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4D976E3E-341F-4D87-A7DB-F433C249CC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8" y="1305"/>
              <a:ext cx="1185" cy="422"/>
            </a:xfrm>
            <a:custGeom>
              <a:avLst/>
              <a:gdLst>
                <a:gd name="T0" fmla="*/ 176 w 1185"/>
                <a:gd name="T1" fmla="*/ 70 h 422"/>
                <a:gd name="T2" fmla="*/ 0 w 1185"/>
                <a:gd name="T3" fmla="*/ 246 h 422"/>
                <a:gd name="T4" fmla="*/ 176 w 1185"/>
                <a:gd name="T5" fmla="*/ 422 h 422"/>
                <a:gd name="T6" fmla="*/ 352 w 1185"/>
                <a:gd name="T7" fmla="*/ 246 h 422"/>
                <a:gd name="T8" fmla="*/ 176 w 1185"/>
                <a:gd name="T9" fmla="*/ 70 h 422"/>
                <a:gd name="T10" fmla="*/ 1009 w 1185"/>
                <a:gd name="T11" fmla="*/ 0 h 422"/>
                <a:gd name="T12" fmla="*/ 834 w 1185"/>
                <a:gd name="T13" fmla="*/ 176 h 422"/>
                <a:gd name="T14" fmla="*/ 1009 w 1185"/>
                <a:gd name="T15" fmla="*/ 352 h 422"/>
                <a:gd name="T16" fmla="*/ 1185 w 1185"/>
                <a:gd name="T17" fmla="*/ 176 h 422"/>
                <a:gd name="T18" fmla="*/ 1009 w 1185"/>
                <a:gd name="T1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5" h="422">
                  <a:moveTo>
                    <a:pt x="176" y="70"/>
                  </a:moveTo>
                  <a:lnTo>
                    <a:pt x="0" y="246"/>
                  </a:lnTo>
                  <a:lnTo>
                    <a:pt x="176" y="422"/>
                  </a:lnTo>
                  <a:lnTo>
                    <a:pt x="352" y="246"/>
                  </a:lnTo>
                  <a:lnTo>
                    <a:pt x="176" y="70"/>
                  </a:lnTo>
                  <a:close/>
                  <a:moveTo>
                    <a:pt x="1009" y="0"/>
                  </a:moveTo>
                  <a:lnTo>
                    <a:pt x="834" y="176"/>
                  </a:lnTo>
                  <a:lnTo>
                    <a:pt x="1009" y="352"/>
                  </a:lnTo>
                  <a:lnTo>
                    <a:pt x="1185" y="17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7C7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FBA0949-C83E-4DB2-AC57-8B5CBEFDD8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8" y="1305"/>
              <a:ext cx="1185" cy="422"/>
            </a:xfrm>
            <a:custGeom>
              <a:avLst/>
              <a:gdLst>
                <a:gd name="T0" fmla="*/ 176 w 1185"/>
                <a:gd name="T1" fmla="*/ 70 h 422"/>
                <a:gd name="T2" fmla="*/ 0 w 1185"/>
                <a:gd name="T3" fmla="*/ 246 h 422"/>
                <a:gd name="T4" fmla="*/ 176 w 1185"/>
                <a:gd name="T5" fmla="*/ 422 h 422"/>
                <a:gd name="T6" fmla="*/ 352 w 1185"/>
                <a:gd name="T7" fmla="*/ 246 h 422"/>
                <a:gd name="T8" fmla="*/ 176 w 1185"/>
                <a:gd name="T9" fmla="*/ 70 h 422"/>
                <a:gd name="T10" fmla="*/ 1009 w 1185"/>
                <a:gd name="T11" fmla="*/ 0 h 422"/>
                <a:gd name="T12" fmla="*/ 834 w 1185"/>
                <a:gd name="T13" fmla="*/ 176 h 422"/>
                <a:gd name="T14" fmla="*/ 1009 w 1185"/>
                <a:gd name="T15" fmla="*/ 352 h 422"/>
                <a:gd name="T16" fmla="*/ 1185 w 1185"/>
                <a:gd name="T17" fmla="*/ 176 h 422"/>
                <a:gd name="T18" fmla="*/ 1009 w 1185"/>
                <a:gd name="T1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5" h="422">
                  <a:moveTo>
                    <a:pt x="176" y="70"/>
                  </a:moveTo>
                  <a:lnTo>
                    <a:pt x="0" y="246"/>
                  </a:lnTo>
                  <a:lnTo>
                    <a:pt x="176" y="422"/>
                  </a:lnTo>
                  <a:lnTo>
                    <a:pt x="352" y="246"/>
                  </a:lnTo>
                  <a:lnTo>
                    <a:pt x="176" y="70"/>
                  </a:lnTo>
                  <a:moveTo>
                    <a:pt x="1009" y="0"/>
                  </a:moveTo>
                  <a:lnTo>
                    <a:pt x="834" y="176"/>
                  </a:lnTo>
                  <a:lnTo>
                    <a:pt x="1009" y="352"/>
                  </a:lnTo>
                  <a:lnTo>
                    <a:pt x="1185" y="176"/>
                  </a:lnTo>
                  <a:lnTo>
                    <a:pt x="100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F3D41FF1-D108-4764-82E8-2F0A9C6DB4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08" y="2140"/>
              <a:ext cx="1663" cy="1654"/>
            </a:xfrm>
            <a:custGeom>
              <a:avLst/>
              <a:gdLst>
                <a:gd name="T0" fmla="*/ 214 w 1116"/>
                <a:gd name="T1" fmla="*/ 331 h 1110"/>
                <a:gd name="T2" fmla="*/ 12 w 1116"/>
                <a:gd name="T3" fmla="*/ 533 h 1110"/>
                <a:gd name="T4" fmla="*/ 12 w 1116"/>
                <a:gd name="T5" fmla="*/ 577 h 1110"/>
                <a:gd name="T6" fmla="*/ 536 w 1116"/>
                <a:gd name="T7" fmla="*/ 1101 h 1110"/>
                <a:gd name="T8" fmla="*/ 558 w 1116"/>
                <a:gd name="T9" fmla="*/ 1110 h 1110"/>
                <a:gd name="T10" fmla="*/ 580 w 1116"/>
                <a:gd name="T11" fmla="*/ 1101 h 1110"/>
                <a:gd name="T12" fmla="*/ 1104 w 1116"/>
                <a:gd name="T13" fmla="*/ 577 h 1110"/>
                <a:gd name="T14" fmla="*/ 1104 w 1116"/>
                <a:gd name="T15" fmla="*/ 533 h 1110"/>
                <a:gd name="T16" fmla="*/ 954 w 1116"/>
                <a:gd name="T17" fmla="*/ 382 h 1110"/>
                <a:gd name="T18" fmla="*/ 867 w 1116"/>
                <a:gd name="T19" fmla="*/ 469 h 1110"/>
                <a:gd name="T20" fmla="*/ 937 w 1116"/>
                <a:gd name="T21" fmla="*/ 540 h 1110"/>
                <a:gd name="T22" fmla="*/ 937 w 1116"/>
                <a:gd name="T23" fmla="*/ 570 h 1110"/>
                <a:gd name="T24" fmla="*/ 574 w 1116"/>
                <a:gd name="T25" fmla="*/ 934 h 1110"/>
                <a:gd name="T26" fmla="*/ 558 w 1116"/>
                <a:gd name="T27" fmla="*/ 940 h 1110"/>
                <a:gd name="T28" fmla="*/ 543 w 1116"/>
                <a:gd name="T29" fmla="*/ 934 h 1110"/>
                <a:gd name="T30" fmla="*/ 179 w 1116"/>
                <a:gd name="T31" fmla="*/ 570 h 1110"/>
                <a:gd name="T32" fmla="*/ 179 w 1116"/>
                <a:gd name="T33" fmla="*/ 540 h 1110"/>
                <a:gd name="T34" fmla="*/ 301 w 1116"/>
                <a:gd name="T35" fmla="*/ 418 h 1110"/>
                <a:gd name="T36" fmla="*/ 214 w 1116"/>
                <a:gd name="T37" fmla="*/ 331 h 1110"/>
                <a:gd name="T38" fmla="*/ 558 w 1116"/>
                <a:gd name="T39" fmla="*/ 0 h 1110"/>
                <a:gd name="T40" fmla="*/ 536 w 1116"/>
                <a:gd name="T41" fmla="*/ 9 h 1110"/>
                <a:gd name="T42" fmla="*/ 332 w 1116"/>
                <a:gd name="T43" fmla="*/ 213 h 1110"/>
                <a:gd name="T44" fmla="*/ 419 w 1116"/>
                <a:gd name="T45" fmla="*/ 300 h 1110"/>
                <a:gd name="T46" fmla="*/ 543 w 1116"/>
                <a:gd name="T47" fmla="*/ 176 h 1110"/>
                <a:gd name="T48" fmla="*/ 558 w 1116"/>
                <a:gd name="T49" fmla="*/ 170 h 1110"/>
                <a:gd name="T50" fmla="*/ 574 w 1116"/>
                <a:gd name="T51" fmla="*/ 176 h 1110"/>
                <a:gd name="T52" fmla="*/ 749 w 1116"/>
                <a:gd name="T53" fmla="*/ 351 h 1110"/>
                <a:gd name="T54" fmla="*/ 836 w 1116"/>
                <a:gd name="T55" fmla="*/ 264 h 1110"/>
                <a:gd name="T56" fmla="*/ 580 w 1116"/>
                <a:gd name="T57" fmla="*/ 9 h 1110"/>
                <a:gd name="T58" fmla="*/ 558 w 1116"/>
                <a:gd name="T59" fmla="*/ 0 h 1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16" h="1110">
                  <a:moveTo>
                    <a:pt x="214" y="331"/>
                  </a:moveTo>
                  <a:cubicBezTo>
                    <a:pt x="12" y="533"/>
                    <a:pt x="12" y="533"/>
                    <a:pt x="12" y="533"/>
                  </a:cubicBezTo>
                  <a:cubicBezTo>
                    <a:pt x="0" y="545"/>
                    <a:pt x="0" y="565"/>
                    <a:pt x="12" y="577"/>
                  </a:cubicBezTo>
                  <a:cubicBezTo>
                    <a:pt x="536" y="1101"/>
                    <a:pt x="536" y="1101"/>
                    <a:pt x="536" y="1101"/>
                  </a:cubicBezTo>
                  <a:cubicBezTo>
                    <a:pt x="542" y="1107"/>
                    <a:pt x="550" y="1110"/>
                    <a:pt x="558" y="1110"/>
                  </a:cubicBezTo>
                  <a:cubicBezTo>
                    <a:pt x="566" y="1110"/>
                    <a:pt x="574" y="1107"/>
                    <a:pt x="580" y="1101"/>
                  </a:cubicBezTo>
                  <a:cubicBezTo>
                    <a:pt x="1104" y="577"/>
                    <a:pt x="1104" y="577"/>
                    <a:pt x="1104" y="577"/>
                  </a:cubicBezTo>
                  <a:cubicBezTo>
                    <a:pt x="1116" y="565"/>
                    <a:pt x="1116" y="545"/>
                    <a:pt x="1104" y="533"/>
                  </a:cubicBezTo>
                  <a:cubicBezTo>
                    <a:pt x="954" y="382"/>
                    <a:pt x="954" y="382"/>
                    <a:pt x="954" y="382"/>
                  </a:cubicBezTo>
                  <a:cubicBezTo>
                    <a:pt x="867" y="469"/>
                    <a:pt x="867" y="469"/>
                    <a:pt x="867" y="469"/>
                  </a:cubicBezTo>
                  <a:cubicBezTo>
                    <a:pt x="937" y="540"/>
                    <a:pt x="937" y="540"/>
                    <a:pt x="937" y="540"/>
                  </a:cubicBezTo>
                  <a:cubicBezTo>
                    <a:pt x="946" y="548"/>
                    <a:pt x="946" y="562"/>
                    <a:pt x="937" y="570"/>
                  </a:cubicBezTo>
                  <a:cubicBezTo>
                    <a:pt x="574" y="934"/>
                    <a:pt x="574" y="934"/>
                    <a:pt x="574" y="934"/>
                  </a:cubicBezTo>
                  <a:cubicBezTo>
                    <a:pt x="569" y="938"/>
                    <a:pt x="564" y="940"/>
                    <a:pt x="558" y="940"/>
                  </a:cubicBezTo>
                  <a:cubicBezTo>
                    <a:pt x="553" y="940"/>
                    <a:pt x="547" y="938"/>
                    <a:pt x="543" y="934"/>
                  </a:cubicBezTo>
                  <a:cubicBezTo>
                    <a:pt x="179" y="570"/>
                    <a:pt x="179" y="570"/>
                    <a:pt x="179" y="570"/>
                  </a:cubicBezTo>
                  <a:cubicBezTo>
                    <a:pt x="171" y="562"/>
                    <a:pt x="171" y="548"/>
                    <a:pt x="179" y="540"/>
                  </a:cubicBezTo>
                  <a:cubicBezTo>
                    <a:pt x="301" y="418"/>
                    <a:pt x="301" y="418"/>
                    <a:pt x="301" y="418"/>
                  </a:cubicBezTo>
                  <a:cubicBezTo>
                    <a:pt x="214" y="331"/>
                    <a:pt x="214" y="331"/>
                    <a:pt x="214" y="331"/>
                  </a:cubicBezTo>
                  <a:moveTo>
                    <a:pt x="558" y="0"/>
                  </a:moveTo>
                  <a:cubicBezTo>
                    <a:pt x="550" y="0"/>
                    <a:pt x="542" y="3"/>
                    <a:pt x="536" y="9"/>
                  </a:cubicBezTo>
                  <a:cubicBezTo>
                    <a:pt x="332" y="213"/>
                    <a:pt x="332" y="213"/>
                    <a:pt x="332" y="213"/>
                  </a:cubicBezTo>
                  <a:cubicBezTo>
                    <a:pt x="419" y="300"/>
                    <a:pt x="419" y="300"/>
                    <a:pt x="419" y="300"/>
                  </a:cubicBezTo>
                  <a:cubicBezTo>
                    <a:pt x="543" y="176"/>
                    <a:pt x="543" y="176"/>
                    <a:pt x="543" y="176"/>
                  </a:cubicBezTo>
                  <a:cubicBezTo>
                    <a:pt x="547" y="172"/>
                    <a:pt x="553" y="170"/>
                    <a:pt x="558" y="170"/>
                  </a:cubicBezTo>
                  <a:cubicBezTo>
                    <a:pt x="564" y="170"/>
                    <a:pt x="569" y="172"/>
                    <a:pt x="574" y="176"/>
                  </a:cubicBezTo>
                  <a:cubicBezTo>
                    <a:pt x="749" y="351"/>
                    <a:pt x="749" y="351"/>
                    <a:pt x="749" y="351"/>
                  </a:cubicBezTo>
                  <a:cubicBezTo>
                    <a:pt x="836" y="264"/>
                    <a:pt x="836" y="264"/>
                    <a:pt x="836" y="264"/>
                  </a:cubicBezTo>
                  <a:cubicBezTo>
                    <a:pt x="580" y="9"/>
                    <a:pt x="580" y="9"/>
                    <a:pt x="580" y="9"/>
                  </a:cubicBezTo>
                  <a:cubicBezTo>
                    <a:pt x="574" y="3"/>
                    <a:pt x="566" y="0"/>
                    <a:pt x="558" y="0"/>
                  </a:cubicBezTo>
                </a:path>
              </a:pathLst>
            </a:custGeom>
            <a:solidFill>
              <a:srgbClr val="66C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1C86DCC3-00BE-413B-8ABE-B8CB565D6D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7" y="2457"/>
              <a:ext cx="1102" cy="382"/>
            </a:xfrm>
            <a:custGeom>
              <a:avLst/>
              <a:gdLst>
                <a:gd name="T0" fmla="*/ 927 w 1102"/>
                <a:gd name="T1" fmla="*/ 76 h 382"/>
                <a:gd name="T2" fmla="*/ 797 w 1102"/>
                <a:gd name="T3" fmla="*/ 206 h 382"/>
                <a:gd name="T4" fmla="*/ 973 w 1102"/>
                <a:gd name="T5" fmla="*/ 382 h 382"/>
                <a:gd name="T6" fmla="*/ 1102 w 1102"/>
                <a:gd name="T7" fmla="*/ 252 h 382"/>
                <a:gd name="T8" fmla="*/ 927 w 1102"/>
                <a:gd name="T9" fmla="*/ 76 h 382"/>
                <a:gd name="T10" fmla="*/ 176 w 1102"/>
                <a:gd name="T11" fmla="*/ 0 h 382"/>
                <a:gd name="T12" fmla="*/ 0 w 1102"/>
                <a:gd name="T13" fmla="*/ 176 h 382"/>
                <a:gd name="T14" fmla="*/ 129 w 1102"/>
                <a:gd name="T15" fmla="*/ 306 h 382"/>
                <a:gd name="T16" fmla="*/ 305 w 1102"/>
                <a:gd name="T17" fmla="*/ 130 h 382"/>
                <a:gd name="T18" fmla="*/ 176 w 1102"/>
                <a:gd name="T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2" h="382">
                  <a:moveTo>
                    <a:pt x="927" y="76"/>
                  </a:moveTo>
                  <a:lnTo>
                    <a:pt x="797" y="206"/>
                  </a:lnTo>
                  <a:lnTo>
                    <a:pt x="973" y="382"/>
                  </a:lnTo>
                  <a:lnTo>
                    <a:pt x="1102" y="252"/>
                  </a:lnTo>
                  <a:lnTo>
                    <a:pt x="927" y="76"/>
                  </a:lnTo>
                  <a:close/>
                  <a:moveTo>
                    <a:pt x="176" y="0"/>
                  </a:moveTo>
                  <a:lnTo>
                    <a:pt x="0" y="176"/>
                  </a:lnTo>
                  <a:lnTo>
                    <a:pt x="129" y="306"/>
                  </a:lnTo>
                  <a:lnTo>
                    <a:pt x="305" y="13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66A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E3B7B8C1-A55C-4D50-B882-41D6526DEE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7" y="2457"/>
              <a:ext cx="1102" cy="382"/>
            </a:xfrm>
            <a:custGeom>
              <a:avLst/>
              <a:gdLst>
                <a:gd name="T0" fmla="*/ 927 w 1102"/>
                <a:gd name="T1" fmla="*/ 76 h 382"/>
                <a:gd name="T2" fmla="*/ 797 w 1102"/>
                <a:gd name="T3" fmla="*/ 206 h 382"/>
                <a:gd name="T4" fmla="*/ 973 w 1102"/>
                <a:gd name="T5" fmla="*/ 382 h 382"/>
                <a:gd name="T6" fmla="*/ 1102 w 1102"/>
                <a:gd name="T7" fmla="*/ 252 h 382"/>
                <a:gd name="T8" fmla="*/ 927 w 1102"/>
                <a:gd name="T9" fmla="*/ 76 h 382"/>
                <a:gd name="T10" fmla="*/ 176 w 1102"/>
                <a:gd name="T11" fmla="*/ 0 h 382"/>
                <a:gd name="T12" fmla="*/ 0 w 1102"/>
                <a:gd name="T13" fmla="*/ 176 h 382"/>
                <a:gd name="T14" fmla="*/ 129 w 1102"/>
                <a:gd name="T15" fmla="*/ 306 h 382"/>
                <a:gd name="T16" fmla="*/ 305 w 1102"/>
                <a:gd name="T17" fmla="*/ 130 h 382"/>
                <a:gd name="T18" fmla="*/ 176 w 1102"/>
                <a:gd name="T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2" h="382">
                  <a:moveTo>
                    <a:pt x="927" y="76"/>
                  </a:moveTo>
                  <a:lnTo>
                    <a:pt x="797" y="206"/>
                  </a:lnTo>
                  <a:lnTo>
                    <a:pt x="973" y="382"/>
                  </a:lnTo>
                  <a:lnTo>
                    <a:pt x="1102" y="252"/>
                  </a:lnTo>
                  <a:lnTo>
                    <a:pt x="927" y="76"/>
                  </a:lnTo>
                  <a:moveTo>
                    <a:pt x="176" y="0"/>
                  </a:moveTo>
                  <a:lnTo>
                    <a:pt x="0" y="176"/>
                  </a:lnTo>
                  <a:lnTo>
                    <a:pt x="129" y="306"/>
                  </a:lnTo>
                  <a:lnTo>
                    <a:pt x="305" y="130"/>
                  </a:lnTo>
                  <a:lnTo>
                    <a:pt x="17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F28DF8CC-8EED-473B-8ECC-CDBBCB1EFC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2" y="14"/>
              <a:ext cx="1676" cy="1668"/>
            </a:xfrm>
            <a:custGeom>
              <a:avLst/>
              <a:gdLst>
                <a:gd name="T0" fmla="*/ 186 w 1125"/>
                <a:gd name="T1" fmla="*/ 363 h 1119"/>
                <a:gd name="T2" fmla="*/ 12 w 1125"/>
                <a:gd name="T3" fmla="*/ 537 h 1119"/>
                <a:gd name="T4" fmla="*/ 12 w 1125"/>
                <a:gd name="T5" fmla="*/ 582 h 1119"/>
                <a:gd name="T6" fmla="*/ 261 w 1125"/>
                <a:gd name="T7" fmla="*/ 831 h 1119"/>
                <a:gd name="T8" fmla="*/ 349 w 1125"/>
                <a:gd name="T9" fmla="*/ 743 h 1119"/>
                <a:gd name="T10" fmla="*/ 180 w 1125"/>
                <a:gd name="T11" fmla="*/ 575 h 1119"/>
                <a:gd name="T12" fmla="*/ 180 w 1125"/>
                <a:gd name="T13" fmla="*/ 544 h 1119"/>
                <a:gd name="T14" fmla="*/ 274 w 1125"/>
                <a:gd name="T15" fmla="*/ 450 h 1119"/>
                <a:gd name="T16" fmla="*/ 186 w 1125"/>
                <a:gd name="T17" fmla="*/ 363 h 1119"/>
                <a:gd name="T18" fmla="*/ 562 w 1125"/>
                <a:gd name="T19" fmla="*/ 0 h 1119"/>
                <a:gd name="T20" fmla="*/ 540 w 1125"/>
                <a:gd name="T21" fmla="*/ 9 h 1119"/>
                <a:gd name="T22" fmla="*/ 304 w 1125"/>
                <a:gd name="T23" fmla="*/ 245 h 1119"/>
                <a:gd name="T24" fmla="*/ 392 w 1125"/>
                <a:gd name="T25" fmla="*/ 333 h 1119"/>
                <a:gd name="T26" fmla="*/ 547 w 1125"/>
                <a:gd name="T27" fmla="*/ 177 h 1119"/>
                <a:gd name="T28" fmla="*/ 562 w 1125"/>
                <a:gd name="T29" fmla="*/ 171 h 1119"/>
                <a:gd name="T30" fmla="*/ 578 w 1125"/>
                <a:gd name="T31" fmla="*/ 177 h 1119"/>
                <a:gd name="T32" fmla="*/ 944 w 1125"/>
                <a:gd name="T33" fmla="*/ 544 h 1119"/>
                <a:gd name="T34" fmla="*/ 944 w 1125"/>
                <a:gd name="T35" fmla="*/ 575 h 1119"/>
                <a:gd name="T36" fmla="*/ 578 w 1125"/>
                <a:gd name="T37" fmla="*/ 941 h 1119"/>
                <a:gd name="T38" fmla="*/ 562 w 1125"/>
                <a:gd name="T39" fmla="*/ 948 h 1119"/>
                <a:gd name="T40" fmla="*/ 547 w 1125"/>
                <a:gd name="T41" fmla="*/ 941 h 1119"/>
                <a:gd name="T42" fmla="*/ 467 w 1125"/>
                <a:gd name="T43" fmla="*/ 861 h 1119"/>
                <a:gd name="T44" fmla="*/ 379 w 1125"/>
                <a:gd name="T45" fmla="*/ 949 h 1119"/>
                <a:gd name="T46" fmla="*/ 540 w 1125"/>
                <a:gd name="T47" fmla="*/ 1110 h 1119"/>
                <a:gd name="T48" fmla="*/ 562 w 1125"/>
                <a:gd name="T49" fmla="*/ 1119 h 1119"/>
                <a:gd name="T50" fmla="*/ 585 w 1125"/>
                <a:gd name="T51" fmla="*/ 1110 h 1119"/>
                <a:gd name="T52" fmla="*/ 1113 w 1125"/>
                <a:gd name="T53" fmla="*/ 582 h 1119"/>
                <a:gd name="T54" fmla="*/ 1113 w 1125"/>
                <a:gd name="T55" fmla="*/ 537 h 1119"/>
                <a:gd name="T56" fmla="*/ 585 w 1125"/>
                <a:gd name="T57" fmla="*/ 9 h 1119"/>
                <a:gd name="T58" fmla="*/ 562 w 1125"/>
                <a:gd name="T59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25" h="1119">
                  <a:moveTo>
                    <a:pt x="186" y="363"/>
                  </a:moveTo>
                  <a:cubicBezTo>
                    <a:pt x="12" y="537"/>
                    <a:pt x="12" y="537"/>
                    <a:pt x="12" y="537"/>
                  </a:cubicBezTo>
                  <a:cubicBezTo>
                    <a:pt x="0" y="549"/>
                    <a:pt x="0" y="569"/>
                    <a:pt x="12" y="582"/>
                  </a:cubicBezTo>
                  <a:cubicBezTo>
                    <a:pt x="261" y="831"/>
                    <a:pt x="261" y="831"/>
                    <a:pt x="261" y="831"/>
                  </a:cubicBezTo>
                  <a:cubicBezTo>
                    <a:pt x="349" y="743"/>
                    <a:pt x="349" y="743"/>
                    <a:pt x="349" y="743"/>
                  </a:cubicBezTo>
                  <a:cubicBezTo>
                    <a:pt x="180" y="575"/>
                    <a:pt x="180" y="575"/>
                    <a:pt x="180" y="575"/>
                  </a:cubicBezTo>
                  <a:cubicBezTo>
                    <a:pt x="172" y="566"/>
                    <a:pt x="172" y="552"/>
                    <a:pt x="180" y="544"/>
                  </a:cubicBezTo>
                  <a:cubicBezTo>
                    <a:pt x="274" y="450"/>
                    <a:pt x="274" y="450"/>
                    <a:pt x="274" y="450"/>
                  </a:cubicBezTo>
                  <a:cubicBezTo>
                    <a:pt x="186" y="363"/>
                    <a:pt x="186" y="363"/>
                    <a:pt x="186" y="363"/>
                  </a:cubicBezTo>
                  <a:moveTo>
                    <a:pt x="562" y="0"/>
                  </a:moveTo>
                  <a:cubicBezTo>
                    <a:pt x="554" y="0"/>
                    <a:pt x="546" y="3"/>
                    <a:pt x="540" y="9"/>
                  </a:cubicBezTo>
                  <a:cubicBezTo>
                    <a:pt x="304" y="245"/>
                    <a:pt x="304" y="245"/>
                    <a:pt x="304" y="245"/>
                  </a:cubicBezTo>
                  <a:cubicBezTo>
                    <a:pt x="392" y="333"/>
                    <a:pt x="392" y="333"/>
                    <a:pt x="392" y="333"/>
                  </a:cubicBezTo>
                  <a:cubicBezTo>
                    <a:pt x="547" y="177"/>
                    <a:pt x="547" y="177"/>
                    <a:pt x="547" y="177"/>
                  </a:cubicBezTo>
                  <a:cubicBezTo>
                    <a:pt x="551" y="173"/>
                    <a:pt x="557" y="171"/>
                    <a:pt x="562" y="171"/>
                  </a:cubicBezTo>
                  <a:cubicBezTo>
                    <a:pt x="568" y="171"/>
                    <a:pt x="574" y="173"/>
                    <a:pt x="578" y="177"/>
                  </a:cubicBezTo>
                  <a:cubicBezTo>
                    <a:pt x="944" y="544"/>
                    <a:pt x="944" y="544"/>
                    <a:pt x="944" y="544"/>
                  </a:cubicBezTo>
                  <a:cubicBezTo>
                    <a:pt x="953" y="552"/>
                    <a:pt x="953" y="566"/>
                    <a:pt x="944" y="575"/>
                  </a:cubicBezTo>
                  <a:cubicBezTo>
                    <a:pt x="578" y="941"/>
                    <a:pt x="578" y="941"/>
                    <a:pt x="578" y="941"/>
                  </a:cubicBezTo>
                  <a:cubicBezTo>
                    <a:pt x="574" y="946"/>
                    <a:pt x="568" y="948"/>
                    <a:pt x="562" y="948"/>
                  </a:cubicBezTo>
                  <a:cubicBezTo>
                    <a:pt x="557" y="948"/>
                    <a:pt x="551" y="946"/>
                    <a:pt x="547" y="941"/>
                  </a:cubicBezTo>
                  <a:cubicBezTo>
                    <a:pt x="467" y="861"/>
                    <a:pt x="467" y="861"/>
                    <a:pt x="467" y="861"/>
                  </a:cubicBezTo>
                  <a:cubicBezTo>
                    <a:pt x="379" y="949"/>
                    <a:pt x="379" y="949"/>
                    <a:pt x="379" y="949"/>
                  </a:cubicBezTo>
                  <a:cubicBezTo>
                    <a:pt x="540" y="1110"/>
                    <a:pt x="540" y="1110"/>
                    <a:pt x="540" y="1110"/>
                  </a:cubicBezTo>
                  <a:cubicBezTo>
                    <a:pt x="546" y="1116"/>
                    <a:pt x="554" y="1119"/>
                    <a:pt x="562" y="1119"/>
                  </a:cubicBezTo>
                  <a:cubicBezTo>
                    <a:pt x="570" y="1119"/>
                    <a:pt x="579" y="1116"/>
                    <a:pt x="585" y="1110"/>
                  </a:cubicBezTo>
                  <a:cubicBezTo>
                    <a:pt x="1113" y="582"/>
                    <a:pt x="1113" y="582"/>
                    <a:pt x="1113" y="582"/>
                  </a:cubicBezTo>
                  <a:cubicBezTo>
                    <a:pt x="1125" y="569"/>
                    <a:pt x="1125" y="549"/>
                    <a:pt x="1113" y="537"/>
                  </a:cubicBezTo>
                  <a:cubicBezTo>
                    <a:pt x="585" y="9"/>
                    <a:pt x="585" y="9"/>
                    <a:pt x="585" y="9"/>
                  </a:cubicBezTo>
                  <a:cubicBezTo>
                    <a:pt x="579" y="3"/>
                    <a:pt x="570" y="0"/>
                    <a:pt x="562" y="0"/>
                  </a:cubicBezTo>
                </a:path>
              </a:pathLst>
            </a:custGeom>
            <a:solidFill>
              <a:srgbClr val="66C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8B1D4E9-0652-46BE-A718-A1674EF7AC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9" y="379"/>
              <a:ext cx="418" cy="1050"/>
            </a:xfrm>
            <a:custGeom>
              <a:avLst/>
              <a:gdLst>
                <a:gd name="T0" fmla="*/ 242 w 418"/>
                <a:gd name="T1" fmla="*/ 743 h 1050"/>
                <a:gd name="T2" fmla="*/ 111 w 418"/>
                <a:gd name="T3" fmla="*/ 874 h 1050"/>
                <a:gd name="T4" fmla="*/ 287 w 418"/>
                <a:gd name="T5" fmla="*/ 1050 h 1050"/>
                <a:gd name="T6" fmla="*/ 418 w 418"/>
                <a:gd name="T7" fmla="*/ 918 h 1050"/>
                <a:gd name="T8" fmla="*/ 242 w 418"/>
                <a:gd name="T9" fmla="*/ 743 h 1050"/>
                <a:gd name="T10" fmla="*/ 175 w 418"/>
                <a:gd name="T11" fmla="*/ 0 h 1050"/>
                <a:gd name="T12" fmla="*/ 0 w 418"/>
                <a:gd name="T13" fmla="*/ 176 h 1050"/>
                <a:gd name="T14" fmla="*/ 131 w 418"/>
                <a:gd name="T15" fmla="*/ 306 h 1050"/>
                <a:gd name="T16" fmla="*/ 307 w 418"/>
                <a:gd name="T17" fmla="*/ 131 h 1050"/>
                <a:gd name="T18" fmla="*/ 175 w 418"/>
                <a:gd name="T19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8" h="1050">
                  <a:moveTo>
                    <a:pt x="242" y="743"/>
                  </a:moveTo>
                  <a:lnTo>
                    <a:pt x="111" y="874"/>
                  </a:lnTo>
                  <a:lnTo>
                    <a:pt x="287" y="1050"/>
                  </a:lnTo>
                  <a:lnTo>
                    <a:pt x="418" y="918"/>
                  </a:lnTo>
                  <a:lnTo>
                    <a:pt x="242" y="743"/>
                  </a:lnTo>
                  <a:close/>
                  <a:moveTo>
                    <a:pt x="175" y="0"/>
                  </a:moveTo>
                  <a:lnTo>
                    <a:pt x="0" y="176"/>
                  </a:lnTo>
                  <a:lnTo>
                    <a:pt x="131" y="306"/>
                  </a:lnTo>
                  <a:lnTo>
                    <a:pt x="307" y="131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6677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D455889F-3980-46D4-B3CD-92E54C9AF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9" y="379"/>
              <a:ext cx="418" cy="1050"/>
            </a:xfrm>
            <a:custGeom>
              <a:avLst/>
              <a:gdLst>
                <a:gd name="T0" fmla="*/ 242 w 418"/>
                <a:gd name="T1" fmla="*/ 743 h 1050"/>
                <a:gd name="T2" fmla="*/ 111 w 418"/>
                <a:gd name="T3" fmla="*/ 874 h 1050"/>
                <a:gd name="T4" fmla="*/ 287 w 418"/>
                <a:gd name="T5" fmla="*/ 1050 h 1050"/>
                <a:gd name="T6" fmla="*/ 418 w 418"/>
                <a:gd name="T7" fmla="*/ 918 h 1050"/>
                <a:gd name="T8" fmla="*/ 242 w 418"/>
                <a:gd name="T9" fmla="*/ 743 h 1050"/>
                <a:gd name="T10" fmla="*/ 175 w 418"/>
                <a:gd name="T11" fmla="*/ 0 h 1050"/>
                <a:gd name="T12" fmla="*/ 0 w 418"/>
                <a:gd name="T13" fmla="*/ 176 h 1050"/>
                <a:gd name="T14" fmla="*/ 131 w 418"/>
                <a:gd name="T15" fmla="*/ 306 h 1050"/>
                <a:gd name="T16" fmla="*/ 307 w 418"/>
                <a:gd name="T17" fmla="*/ 131 h 1050"/>
                <a:gd name="T18" fmla="*/ 175 w 418"/>
                <a:gd name="T19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8" h="1050">
                  <a:moveTo>
                    <a:pt x="242" y="743"/>
                  </a:moveTo>
                  <a:lnTo>
                    <a:pt x="111" y="874"/>
                  </a:lnTo>
                  <a:lnTo>
                    <a:pt x="287" y="1050"/>
                  </a:lnTo>
                  <a:lnTo>
                    <a:pt x="418" y="918"/>
                  </a:lnTo>
                  <a:lnTo>
                    <a:pt x="242" y="743"/>
                  </a:lnTo>
                  <a:moveTo>
                    <a:pt x="175" y="0"/>
                  </a:moveTo>
                  <a:lnTo>
                    <a:pt x="0" y="176"/>
                  </a:lnTo>
                  <a:lnTo>
                    <a:pt x="131" y="306"/>
                  </a:lnTo>
                  <a:lnTo>
                    <a:pt x="307" y="131"/>
                  </a:lnTo>
                  <a:lnTo>
                    <a:pt x="17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020812D-167B-4644-A921-952798CF1D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43" y="926"/>
              <a:ext cx="1105" cy="1100"/>
            </a:xfrm>
            <a:custGeom>
              <a:avLst/>
              <a:gdLst>
                <a:gd name="T0" fmla="*/ 371 w 742"/>
                <a:gd name="T1" fmla="*/ 625 h 738"/>
                <a:gd name="T2" fmla="*/ 360 w 742"/>
                <a:gd name="T3" fmla="*/ 621 h 738"/>
                <a:gd name="T4" fmla="*/ 119 w 742"/>
                <a:gd name="T5" fmla="*/ 379 h 738"/>
                <a:gd name="T6" fmla="*/ 119 w 742"/>
                <a:gd name="T7" fmla="*/ 359 h 738"/>
                <a:gd name="T8" fmla="*/ 360 w 742"/>
                <a:gd name="T9" fmla="*/ 117 h 738"/>
                <a:gd name="T10" fmla="*/ 371 w 742"/>
                <a:gd name="T11" fmla="*/ 113 h 738"/>
                <a:gd name="T12" fmla="*/ 381 w 742"/>
                <a:gd name="T13" fmla="*/ 117 h 738"/>
                <a:gd name="T14" fmla="*/ 623 w 742"/>
                <a:gd name="T15" fmla="*/ 359 h 738"/>
                <a:gd name="T16" fmla="*/ 623 w 742"/>
                <a:gd name="T17" fmla="*/ 379 h 738"/>
                <a:gd name="T18" fmla="*/ 381 w 742"/>
                <a:gd name="T19" fmla="*/ 621 h 738"/>
                <a:gd name="T20" fmla="*/ 371 w 742"/>
                <a:gd name="T21" fmla="*/ 625 h 738"/>
                <a:gd name="T22" fmla="*/ 371 w 742"/>
                <a:gd name="T23" fmla="*/ 0 h 738"/>
                <a:gd name="T24" fmla="*/ 356 w 742"/>
                <a:gd name="T25" fmla="*/ 6 h 738"/>
                <a:gd name="T26" fmla="*/ 8 w 742"/>
                <a:gd name="T27" fmla="*/ 354 h 738"/>
                <a:gd name="T28" fmla="*/ 8 w 742"/>
                <a:gd name="T29" fmla="*/ 384 h 738"/>
                <a:gd name="T30" fmla="*/ 356 w 742"/>
                <a:gd name="T31" fmla="*/ 732 h 738"/>
                <a:gd name="T32" fmla="*/ 371 w 742"/>
                <a:gd name="T33" fmla="*/ 738 h 738"/>
                <a:gd name="T34" fmla="*/ 385 w 742"/>
                <a:gd name="T35" fmla="*/ 732 h 738"/>
                <a:gd name="T36" fmla="*/ 734 w 742"/>
                <a:gd name="T37" fmla="*/ 384 h 738"/>
                <a:gd name="T38" fmla="*/ 733 w 742"/>
                <a:gd name="T39" fmla="*/ 354 h 738"/>
                <a:gd name="T40" fmla="*/ 385 w 742"/>
                <a:gd name="T41" fmla="*/ 6 h 738"/>
                <a:gd name="T42" fmla="*/ 371 w 742"/>
                <a:gd name="T43" fmla="*/ 0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2" h="738">
                  <a:moveTo>
                    <a:pt x="371" y="625"/>
                  </a:moveTo>
                  <a:cubicBezTo>
                    <a:pt x="367" y="625"/>
                    <a:pt x="363" y="624"/>
                    <a:pt x="360" y="621"/>
                  </a:cubicBezTo>
                  <a:cubicBezTo>
                    <a:pt x="119" y="379"/>
                    <a:pt x="119" y="379"/>
                    <a:pt x="119" y="379"/>
                  </a:cubicBezTo>
                  <a:cubicBezTo>
                    <a:pt x="113" y="374"/>
                    <a:pt x="113" y="364"/>
                    <a:pt x="119" y="359"/>
                  </a:cubicBezTo>
                  <a:cubicBezTo>
                    <a:pt x="360" y="117"/>
                    <a:pt x="360" y="117"/>
                    <a:pt x="360" y="117"/>
                  </a:cubicBezTo>
                  <a:cubicBezTo>
                    <a:pt x="363" y="114"/>
                    <a:pt x="367" y="113"/>
                    <a:pt x="371" y="113"/>
                  </a:cubicBezTo>
                  <a:cubicBezTo>
                    <a:pt x="374" y="113"/>
                    <a:pt x="378" y="114"/>
                    <a:pt x="381" y="117"/>
                  </a:cubicBezTo>
                  <a:cubicBezTo>
                    <a:pt x="623" y="359"/>
                    <a:pt x="623" y="359"/>
                    <a:pt x="623" y="359"/>
                  </a:cubicBezTo>
                  <a:cubicBezTo>
                    <a:pt x="628" y="364"/>
                    <a:pt x="628" y="374"/>
                    <a:pt x="623" y="379"/>
                  </a:cubicBezTo>
                  <a:cubicBezTo>
                    <a:pt x="381" y="621"/>
                    <a:pt x="381" y="621"/>
                    <a:pt x="381" y="621"/>
                  </a:cubicBezTo>
                  <a:cubicBezTo>
                    <a:pt x="378" y="624"/>
                    <a:pt x="374" y="625"/>
                    <a:pt x="371" y="625"/>
                  </a:cubicBezTo>
                  <a:moveTo>
                    <a:pt x="371" y="0"/>
                  </a:moveTo>
                  <a:cubicBezTo>
                    <a:pt x="365" y="0"/>
                    <a:pt x="360" y="2"/>
                    <a:pt x="356" y="6"/>
                  </a:cubicBezTo>
                  <a:cubicBezTo>
                    <a:pt x="8" y="354"/>
                    <a:pt x="8" y="354"/>
                    <a:pt x="8" y="354"/>
                  </a:cubicBezTo>
                  <a:cubicBezTo>
                    <a:pt x="0" y="362"/>
                    <a:pt x="0" y="376"/>
                    <a:pt x="8" y="384"/>
                  </a:cubicBezTo>
                  <a:cubicBezTo>
                    <a:pt x="356" y="732"/>
                    <a:pt x="356" y="732"/>
                    <a:pt x="356" y="732"/>
                  </a:cubicBezTo>
                  <a:cubicBezTo>
                    <a:pt x="360" y="736"/>
                    <a:pt x="365" y="738"/>
                    <a:pt x="371" y="738"/>
                  </a:cubicBezTo>
                  <a:cubicBezTo>
                    <a:pt x="376" y="738"/>
                    <a:pt x="381" y="736"/>
                    <a:pt x="385" y="732"/>
                  </a:cubicBezTo>
                  <a:cubicBezTo>
                    <a:pt x="734" y="384"/>
                    <a:pt x="734" y="384"/>
                    <a:pt x="734" y="384"/>
                  </a:cubicBezTo>
                  <a:cubicBezTo>
                    <a:pt x="742" y="376"/>
                    <a:pt x="742" y="362"/>
                    <a:pt x="733" y="354"/>
                  </a:cubicBezTo>
                  <a:cubicBezTo>
                    <a:pt x="385" y="6"/>
                    <a:pt x="385" y="6"/>
                    <a:pt x="385" y="6"/>
                  </a:cubicBezTo>
                  <a:cubicBezTo>
                    <a:pt x="381" y="2"/>
                    <a:pt x="376" y="0"/>
                    <a:pt x="371" y="0"/>
                  </a:cubicBezTo>
                </a:path>
              </a:pathLst>
            </a:custGeom>
            <a:solidFill>
              <a:srgbClr val="F57F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42515A5D-19E0-4D48-950C-C6A76D7CA2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4" y="461"/>
              <a:ext cx="787" cy="783"/>
            </a:xfrm>
            <a:custGeom>
              <a:avLst/>
              <a:gdLst>
                <a:gd name="T0" fmla="*/ 264 w 528"/>
                <a:gd name="T1" fmla="*/ 445 h 525"/>
                <a:gd name="T2" fmla="*/ 256 w 528"/>
                <a:gd name="T3" fmla="*/ 442 h 525"/>
                <a:gd name="T4" fmla="*/ 84 w 528"/>
                <a:gd name="T5" fmla="*/ 270 h 525"/>
                <a:gd name="T6" fmla="*/ 84 w 528"/>
                <a:gd name="T7" fmla="*/ 255 h 525"/>
                <a:gd name="T8" fmla="*/ 256 w 528"/>
                <a:gd name="T9" fmla="*/ 83 h 525"/>
                <a:gd name="T10" fmla="*/ 264 w 528"/>
                <a:gd name="T11" fmla="*/ 80 h 525"/>
                <a:gd name="T12" fmla="*/ 271 w 528"/>
                <a:gd name="T13" fmla="*/ 83 h 525"/>
                <a:gd name="T14" fmla="*/ 443 w 528"/>
                <a:gd name="T15" fmla="*/ 255 h 525"/>
                <a:gd name="T16" fmla="*/ 443 w 528"/>
                <a:gd name="T17" fmla="*/ 270 h 525"/>
                <a:gd name="T18" fmla="*/ 271 w 528"/>
                <a:gd name="T19" fmla="*/ 442 h 525"/>
                <a:gd name="T20" fmla="*/ 264 w 528"/>
                <a:gd name="T21" fmla="*/ 445 h 525"/>
                <a:gd name="T22" fmla="*/ 264 w 528"/>
                <a:gd name="T23" fmla="*/ 0 h 525"/>
                <a:gd name="T24" fmla="*/ 253 w 528"/>
                <a:gd name="T25" fmla="*/ 4 h 525"/>
                <a:gd name="T26" fmla="*/ 5 w 528"/>
                <a:gd name="T27" fmla="*/ 252 h 525"/>
                <a:gd name="T28" fmla="*/ 5 w 528"/>
                <a:gd name="T29" fmla="*/ 273 h 525"/>
                <a:gd name="T30" fmla="*/ 253 w 528"/>
                <a:gd name="T31" fmla="*/ 521 h 525"/>
                <a:gd name="T32" fmla="*/ 264 w 528"/>
                <a:gd name="T33" fmla="*/ 525 h 525"/>
                <a:gd name="T34" fmla="*/ 274 w 528"/>
                <a:gd name="T35" fmla="*/ 521 h 525"/>
                <a:gd name="T36" fmla="*/ 522 w 528"/>
                <a:gd name="T37" fmla="*/ 273 h 525"/>
                <a:gd name="T38" fmla="*/ 522 w 528"/>
                <a:gd name="T39" fmla="*/ 252 h 525"/>
                <a:gd name="T40" fmla="*/ 274 w 528"/>
                <a:gd name="T41" fmla="*/ 4 h 525"/>
                <a:gd name="T42" fmla="*/ 264 w 528"/>
                <a:gd name="T4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8" h="525">
                  <a:moveTo>
                    <a:pt x="264" y="445"/>
                  </a:moveTo>
                  <a:cubicBezTo>
                    <a:pt x="261" y="445"/>
                    <a:pt x="258" y="444"/>
                    <a:pt x="256" y="442"/>
                  </a:cubicBezTo>
                  <a:cubicBezTo>
                    <a:pt x="84" y="270"/>
                    <a:pt x="84" y="270"/>
                    <a:pt x="84" y="270"/>
                  </a:cubicBezTo>
                  <a:cubicBezTo>
                    <a:pt x="80" y="266"/>
                    <a:pt x="80" y="259"/>
                    <a:pt x="84" y="255"/>
                  </a:cubicBezTo>
                  <a:cubicBezTo>
                    <a:pt x="256" y="83"/>
                    <a:pt x="256" y="83"/>
                    <a:pt x="256" y="83"/>
                  </a:cubicBezTo>
                  <a:cubicBezTo>
                    <a:pt x="258" y="81"/>
                    <a:pt x="261" y="80"/>
                    <a:pt x="264" y="80"/>
                  </a:cubicBezTo>
                  <a:cubicBezTo>
                    <a:pt x="266" y="80"/>
                    <a:pt x="269" y="81"/>
                    <a:pt x="271" y="83"/>
                  </a:cubicBezTo>
                  <a:cubicBezTo>
                    <a:pt x="443" y="255"/>
                    <a:pt x="443" y="255"/>
                    <a:pt x="443" y="255"/>
                  </a:cubicBezTo>
                  <a:cubicBezTo>
                    <a:pt x="447" y="259"/>
                    <a:pt x="447" y="266"/>
                    <a:pt x="443" y="270"/>
                  </a:cubicBezTo>
                  <a:cubicBezTo>
                    <a:pt x="271" y="442"/>
                    <a:pt x="271" y="442"/>
                    <a:pt x="271" y="442"/>
                  </a:cubicBezTo>
                  <a:cubicBezTo>
                    <a:pt x="269" y="444"/>
                    <a:pt x="266" y="445"/>
                    <a:pt x="264" y="445"/>
                  </a:cubicBezTo>
                  <a:moveTo>
                    <a:pt x="264" y="0"/>
                  </a:moveTo>
                  <a:cubicBezTo>
                    <a:pt x="260" y="0"/>
                    <a:pt x="256" y="1"/>
                    <a:pt x="253" y="4"/>
                  </a:cubicBezTo>
                  <a:cubicBezTo>
                    <a:pt x="5" y="252"/>
                    <a:pt x="5" y="252"/>
                    <a:pt x="5" y="252"/>
                  </a:cubicBezTo>
                  <a:cubicBezTo>
                    <a:pt x="0" y="258"/>
                    <a:pt x="0" y="267"/>
                    <a:pt x="5" y="273"/>
                  </a:cubicBezTo>
                  <a:cubicBezTo>
                    <a:pt x="253" y="521"/>
                    <a:pt x="253" y="521"/>
                    <a:pt x="253" y="521"/>
                  </a:cubicBezTo>
                  <a:cubicBezTo>
                    <a:pt x="256" y="524"/>
                    <a:pt x="260" y="525"/>
                    <a:pt x="264" y="525"/>
                  </a:cubicBezTo>
                  <a:cubicBezTo>
                    <a:pt x="268" y="525"/>
                    <a:pt x="271" y="524"/>
                    <a:pt x="274" y="521"/>
                  </a:cubicBezTo>
                  <a:cubicBezTo>
                    <a:pt x="522" y="273"/>
                    <a:pt x="522" y="273"/>
                    <a:pt x="522" y="273"/>
                  </a:cubicBezTo>
                  <a:cubicBezTo>
                    <a:pt x="528" y="267"/>
                    <a:pt x="528" y="258"/>
                    <a:pt x="522" y="252"/>
                  </a:cubicBezTo>
                  <a:cubicBezTo>
                    <a:pt x="274" y="4"/>
                    <a:pt x="274" y="4"/>
                    <a:pt x="274" y="4"/>
                  </a:cubicBezTo>
                  <a:cubicBezTo>
                    <a:pt x="271" y="1"/>
                    <a:pt x="268" y="0"/>
                    <a:pt x="264" y="0"/>
                  </a:cubicBezTo>
                </a:path>
              </a:pathLst>
            </a:custGeom>
            <a:solidFill>
              <a:srgbClr val="F47F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1B298F9F-F0C1-4BC3-BCB3-F62CD64699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95" y="3055"/>
              <a:ext cx="1027" cy="1022"/>
            </a:xfrm>
            <a:custGeom>
              <a:avLst/>
              <a:gdLst>
                <a:gd name="T0" fmla="*/ 344 w 689"/>
                <a:gd name="T1" fmla="*/ 581 h 686"/>
                <a:gd name="T2" fmla="*/ 335 w 689"/>
                <a:gd name="T3" fmla="*/ 577 h 686"/>
                <a:gd name="T4" fmla="*/ 110 w 689"/>
                <a:gd name="T5" fmla="*/ 353 h 686"/>
                <a:gd name="T6" fmla="*/ 110 w 689"/>
                <a:gd name="T7" fmla="*/ 334 h 686"/>
                <a:gd name="T8" fmla="*/ 335 w 689"/>
                <a:gd name="T9" fmla="*/ 109 h 686"/>
                <a:gd name="T10" fmla="*/ 344 w 689"/>
                <a:gd name="T11" fmla="*/ 105 h 686"/>
                <a:gd name="T12" fmla="*/ 354 w 689"/>
                <a:gd name="T13" fmla="*/ 109 h 686"/>
                <a:gd name="T14" fmla="*/ 578 w 689"/>
                <a:gd name="T15" fmla="*/ 334 h 686"/>
                <a:gd name="T16" fmla="*/ 578 w 689"/>
                <a:gd name="T17" fmla="*/ 353 h 686"/>
                <a:gd name="T18" fmla="*/ 354 w 689"/>
                <a:gd name="T19" fmla="*/ 577 h 686"/>
                <a:gd name="T20" fmla="*/ 344 w 689"/>
                <a:gd name="T21" fmla="*/ 581 h 686"/>
                <a:gd name="T22" fmla="*/ 344 w 689"/>
                <a:gd name="T23" fmla="*/ 0 h 686"/>
                <a:gd name="T24" fmla="*/ 331 w 689"/>
                <a:gd name="T25" fmla="*/ 6 h 686"/>
                <a:gd name="T26" fmla="*/ 7 w 689"/>
                <a:gd name="T27" fmla="*/ 330 h 686"/>
                <a:gd name="T28" fmla="*/ 7 w 689"/>
                <a:gd name="T29" fmla="*/ 357 h 686"/>
                <a:gd name="T30" fmla="*/ 331 w 689"/>
                <a:gd name="T31" fmla="*/ 680 h 686"/>
                <a:gd name="T32" fmla="*/ 344 w 689"/>
                <a:gd name="T33" fmla="*/ 686 h 686"/>
                <a:gd name="T34" fmla="*/ 358 w 689"/>
                <a:gd name="T35" fmla="*/ 680 h 686"/>
                <a:gd name="T36" fmla="*/ 681 w 689"/>
                <a:gd name="T37" fmla="*/ 357 h 686"/>
                <a:gd name="T38" fmla="*/ 681 w 689"/>
                <a:gd name="T39" fmla="*/ 330 h 686"/>
                <a:gd name="T40" fmla="*/ 358 w 689"/>
                <a:gd name="T41" fmla="*/ 6 h 686"/>
                <a:gd name="T42" fmla="*/ 344 w 689"/>
                <a:gd name="T43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89" h="686">
                  <a:moveTo>
                    <a:pt x="344" y="581"/>
                  </a:moveTo>
                  <a:cubicBezTo>
                    <a:pt x="341" y="581"/>
                    <a:pt x="338" y="580"/>
                    <a:pt x="335" y="577"/>
                  </a:cubicBezTo>
                  <a:cubicBezTo>
                    <a:pt x="110" y="353"/>
                    <a:pt x="110" y="353"/>
                    <a:pt x="110" y="353"/>
                  </a:cubicBezTo>
                  <a:cubicBezTo>
                    <a:pt x="105" y="347"/>
                    <a:pt x="105" y="339"/>
                    <a:pt x="110" y="334"/>
                  </a:cubicBezTo>
                  <a:cubicBezTo>
                    <a:pt x="335" y="109"/>
                    <a:pt x="335" y="109"/>
                    <a:pt x="335" y="109"/>
                  </a:cubicBezTo>
                  <a:cubicBezTo>
                    <a:pt x="338" y="107"/>
                    <a:pt x="341" y="105"/>
                    <a:pt x="344" y="105"/>
                  </a:cubicBezTo>
                  <a:cubicBezTo>
                    <a:pt x="348" y="105"/>
                    <a:pt x="351" y="107"/>
                    <a:pt x="354" y="109"/>
                  </a:cubicBezTo>
                  <a:cubicBezTo>
                    <a:pt x="578" y="334"/>
                    <a:pt x="578" y="334"/>
                    <a:pt x="578" y="334"/>
                  </a:cubicBezTo>
                  <a:cubicBezTo>
                    <a:pt x="584" y="339"/>
                    <a:pt x="584" y="347"/>
                    <a:pt x="578" y="353"/>
                  </a:cubicBezTo>
                  <a:cubicBezTo>
                    <a:pt x="354" y="577"/>
                    <a:pt x="354" y="577"/>
                    <a:pt x="354" y="577"/>
                  </a:cubicBezTo>
                  <a:cubicBezTo>
                    <a:pt x="351" y="580"/>
                    <a:pt x="348" y="581"/>
                    <a:pt x="344" y="581"/>
                  </a:cubicBezTo>
                  <a:moveTo>
                    <a:pt x="344" y="0"/>
                  </a:moveTo>
                  <a:cubicBezTo>
                    <a:pt x="339" y="0"/>
                    <a:pt x="334" y="2"/>
                    <a:pt x="331" y="6"/>
                  </a:cubicBezTo>
                  <a:cubicBezTo>
                    <a:pt x="7" y="330"/>
                    <a:pt x="7" y="330"/>
                    <a:pt x="7" y="330"/>
                  </a:cubicBezTo>
                  <a:cubicBezTo>
                    <a:pt x="0" y="337"/>
                    <a:pt x="0" y="349"/>
                    <a:pt x="7" y="357"/>
                  </a:cubicBezTo>
                  <a:cubicBezTo>
                    <a:pt x="331" y="680"/>
                    <a:pt x="331" y="680"/>
                    <a:pt x="331" y="680"/>
                  </a:cubicBezTo>
                  <a:cubicBezTo>
                    <a:pt x="334" y="684"/>
                    <a:pt x="339" y="686"/>
                    <a:pt x="344" y="686"/>
                  </a:cubicBezTo>
                  <a:cubicBezTo>
                    <a:pt x="349" y="686"/>
                    <a:pt x="354" y="684"/>
                    <a:pt x="358" y="680"/>
                  </a:cubicBezTo>
                  <a:cubicBezTo>
                    <a:pt x="681" y="357"/>
                    <a:pt x="681" y="357"/>
                    <a:pt x="681" y="357"/>
                  </a:cubicBezTo>
                  <a:cubicBezTo>
                    <a:pt x="689" y="349"/>
                    <a:pt x="689" y="337"/>
                    <a:pt x="681" y="330"/>
                  </a:cubicBezTo>
                  <a:cubicBezTo>
                    <a:pt x="358" y="6"/>
                    <a:pt x="358" y="6"/>
                    <a:pt x="358" y="6"/>
                  </a:cubicBezTo>
                  <a:cubicBezTo>
                    <a:pt x="354" y="2"/>
                    <a:pt x="349" y="0"/>
                    <a:pt x="344" y="0"/>
                  </a:cubicBezTo>
                </a:path>
              </a:pathLst>
            </a:custGeom>
            <a:solidFill>
              <a:srgbClr val="FAB0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17B12A44-666B-4525-B11A-DD8C8B2FD5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6480" y="5157192"/>
            <a:ext cx="3854025" cy="39738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57FB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713273A-9CE0-DE64-F036-3E482EB04047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900" y="5737227"/>
            <a:ext cx="1143000" cy="1143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2.png"/><Relationship Id="rId7" Type="http://schemas.openxmlformats.org/officeDocument/2006/relationships/image" Target="../media/image2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28.png"/><Relationship Id="rId7" Type="http://schemas.openxmlformats.org/officeDocument/2006/relationships/image" Target="../media/image3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2.png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0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57FB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B03E4CD-CAC7-42EF-8263-C066ABCD8F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24772" b="27452"/>
          <a:stretch/>
        </p:blipFill>
        <p:spPr>
          <a:xfrm>
            <a:off x="0" y="-1"/>
            <a:ext cx="9120336" cy="68580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FF5BD17-093A-4EB5-949A-CB7721829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0131148" y="-2478386"/>
            <a:ext cx="4807354" cy="495677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0F9E7FC-A5F6-4857-B87B-BE9F7EA69C72}"/>
              </a:ext>
            </a:extLst>
          </p:cNvPr>
          <p:cNvSpPr txBox="1"/>
          <p:nvPr/>
        </p:nvSpPr>
        <p:spPr>
          <a:xfrm>
            <a:off x="4079776" y="2166808"/>
            <a:ext cx="6984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SCPERB</a:t>
            </a:r>
            <a:r>
              <a:rPr lang="en-US" altLang="zh-CN" sz="40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:</a:t>
            </a:r>
            <a:r>
              <a:rPr lang="en-US" altLang="zh-CN" sz="24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SINGLE-CELL PERTURBATION</a:t>
            </a:r>
          </a:p>
          <a:p>
            <a:pPr algn="dist"/>
            <a:r>
              <a:rPr lang="en-US" altLang="zh-CN" sz="24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VIA STYLE TRANSFER-BASED</a:t>
            </a:r>
            <a:r>
              <a:rPr lang="zh-CN" altLang="en-US" sz="24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VAE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DD56CF2-EB77-9F9B-7A54-5E4686FF0CAD}"/>
              </a:ext>
            </a:extLst>
          </p:cNvPr>
          <p:cNvGrpSpPr/>
          <p:nvPr/>
        </p:nvGrpSpPr>
        <p:grpSpPr>
          <a:xfrm>
            <a:off x="6096000" y="3515714"/>
            <a:ext cx="4824536" cy="705374"/>
            <a:chOff x="6417071" y="3428999"/>
            <a:chExt cx="4824536" cy="70537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14356F-4364-4C79-B744-82242EAA01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7071" y="3428999"/>
              <a:ext cx="482453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wis721 Cn BT" panose="020B0506020202030204" pitchFamily="34" charset="0"/>
                  <a:ea typeface="微软雅黑" panose="020B0503020204020204" pitchFamily="34" charset="-122"/>
                  <a:cs typeface="LilyUPC" panose="020B0604020202020204" pitchFamily="34" charset="-34"/>
                  <a:sym typeface="微软雅黑" panose="020B0503020204020204" pitchFamily="34" charset="-122"/>
                </a:rPr>
                <a:t>2023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wis721 Cn BT" panose="020B0506020202030204" pitchFamily="34" charset="0"/>
                  <a:ea typeface="微软雅黑" panose="020B0503020204020204" pitchFamily="34" charset="-122"/>
                  <a:cs typeface="LilyUPC" panose="020B0604020202020204" pitchFamily="34" charset="-34"/>
                  <a:sym typeface="微软雅黑" panose="020B0503020204020204" pitchFamily="34" charset="-122"/>
                </a:rPr>
                <a:t> 丘成桐中学科学奖计算机组答辩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AA9F74A-7D5B-43B0-8104-7A8898EA3A91}"/>
                </a:ext>
              </a:extLst>
            </p:cNvPr>
            <p:cNvSpPr txBox="1"/>
            <p:nvPr/>
          </p:nvSpPr>
          <p:spPr>
            <a:xfrm>
              <a:off x="8112224" y="3795819"/>
              <a:ext cx="31293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演讲者：汤子嘉  时间：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2023.10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8443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809662" y="1340768"/>
            <a:ext cx="25050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3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583" y="4147850"/>
            <a:ext cx="449012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scPerb</a:t>
            </a:r>
            <a:endParaRPr lang="zh-CN" altLang="en-US" spc="600" dirty="0">
              <a:solidFill>
                <a:schemeClr val="tx1">
                  <a:lumMod val="50000"/>
                  <a:lumOff val="50000"/>
                </a:schemeClr>
              </a:solidFill>
              <a:latin typeface="Swis721 Lt BT" panose="020B0403020202020204" pitchFamily="34" charset="0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3917" y="2928975"/>
            <a:ext cx="482079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b="1" spc="600" dirty="0">
                <a:solidFill>
                  <a:srgbClr val="F57FB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研究内容</a:t>
            </a:r>
          </a:p>
        </p:txBody>
      </p:sp>
    </p:spTree>
    <p:extLst>
      <p:ext uri="{BB962C8B-B14F-4D97-AF65-F5344CB8AC3E}">
        <p14:creationId xmlns:p14="http://schemas.microsoft.com/office/powerpoint/2010/main" val="209987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75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研究内容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4B1BC4C-B873-3D31-66E0-7BC21BA44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1124" y="6158980"/>
            <a:ext cx="8949751" cy="69902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D3F2170-D09B-5371-41AC-50BBFD115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999" y="1000376"/>
            <a:ext cx="8640000" cy="48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84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913D4057-2537-DF10-457A-5CB7A4CBD44D}"/>
              </a:ext>
            </a:extLst>
          </p:cNvPr>
          <p:cNvGrpSpPr/>
          <p:nvPr/>
        </p:nvGrpSpPr>
        <p:grpSpPr>
          <a:xfrm>
            <a:off x="425193" y="1232756"/>
            <a:ext cx="11341613" cy="4392488"/>
            <a:chOff x="1631504" y="1772816"/>
            <a:chExt cx="8924548" cy="3456384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7BDED9C6-2F8D-BA86-BD6D-23423A6C53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9045"/>
            <a:stretch/>
          </p:blipFill>
          <p:spPr>
            <a:xfrm>
              <a:off x="1631504" y="1772816"/>
              <a:ext cx="8924548" cy="3456384"/>
            </a:xfrm>
            <a:prstGeom prst="rect">
              <a:avLst/>
            </a:prstGeom>
          </p:spPr>
        </p:pic>
        <p:sp>
          <p:nvSpPr>
            <p:cNvPr id="11" name="框架 10">
              <a:extLst>
                <a:ext uri="{FF2B5EF4-FFF2-40B4-BE49-F238E27FC236}">
                  <a16:creationId xmlns:a16="http://schemas.microsoft.com/office/drawing/2014/main" id="{30001EF8-8E45-A38A-AF5B-8C48E19E06EA}"/>
                </a:ext>
              </a:extLst>
            </p:cNvPr>
            <p:cNvSpPr/>
            <p:nvPr/>
          </p:nvSpPr>
          <p:spPr>
            <a:xfrm>
              <a:off x="8172000" y="4293096"/>
              <a:ext cx="144016" cy="144016"/>
            </a:xfrm>
            <a:prstGeom prst="frame">
              <a:avLst/>
            </a:prstGeom>
            <a:solidFill>
              <a:srgbClr val="FF0000"/>
            </a:solidFill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框架 13">
              <a:extLst>
                <a:ext uri="{FF2B5EF4-FFF2-40B4-BE49-F238E27FC236}">
                  <a16:creationId xmlns:a16="http://schemas.microsoft.com/office/drawing/2014/main" id="{09103898-A1C0-0774-645C-C01C80A8472E}"/>
                </a:ext>
              </a:extLst>
            </p:cNvPr>
            <p:cNvSpPr/>
            <p:nvPr/>
          </p:nvSpPr>
          <p:spPr>
            <a:xfrm>
              <a:off x="8658000" y="4078800"/>
              <a:ext cx="144016" cy="144016"/>
            </a:xfrm>
            <a:prstGeom prst="frame">
              <a:avLst/>
            </a:prstGeom>
            <a:solidFill>
              <a:srgbClr val="FF0000"/>
            </a:solidFill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框架 16">
              <a:extLst>
                <a:ext uri="{FF2B5EF4-FFF2-40B4-BE49-F238E27FC236}">
                  <a16:creationId xmlns:a16="http://schemas.microsoft.com/office/drawing/2014/main" id="{C588596A-2C00-6BD9-1364-5B1D0A33E215}"/>
                </a:ext>
              </a:extLst>
            </p:cNvPr>
            <p:cNvSpPr/>
            <p:nvPr/>
          </p:nvSpPr>
          <p:spPr>
            <a:xfrm>
              <a:off x="9198000" y="4230000"/>
              <a:ext cx="144016" cy="144016"/>
            </a:xfrm>
            <a:prstGeom prst="frame">
              <a:avLst/>
            </a:prstGeom>
            <a:solidFill>
              <a:srgbClr val="FF0000"/>
            </a:solidFill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框架 17">
              <a:extLst>
                <a:ext uri="{FF2B5EF4-FFF2-40B4-BE49-F238E27FC236}">
                  <a16:creationId xmlns:a16="http://schemas.microsoft.com/office/drawing/2014/main" id="{ABFFAAF3-7040-DD7E-26A5-680967E7B36B}"/>
                </a:ext>
              </a:extLst>
            </p:cNvPr>
            <p:cNvSpPr/>
            <p:nvPr/>
          </p:nvSpPr>
          <p:spPr>
            <a:xfrm>
              <a:off x="9997200" y="4165200"/>
              <a:ext cx="144016" cy="144016"/>
            </a:xfrm>
            <a:prstGeom prst="frame">
              <a:avLst/>
            </a:prstGeom>
            <a:solidFill>
              <a:srgbClr val="FF0000"/>
            </a:solidFill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61BEA99B-C4E6-09F7-BBCA-71B26D83E17F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1BACE0D-1BBD-B652-6990-309F4310677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研究内容</a:t>
            </a:r>
          </a:p>
        </p:txBody>
      </p:sp>
    </p:spTree>
    <p:extLst>
      <p:ext uri="{BB962C8B-B14F-4D97-AF65-F5344CB8AC3E}">
        <p14:creationId xmlns:p14="http://schemas.microsoft.com/office/powerpoint/2010/main" val="1765956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研究内容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EAD66D-C6E9-B9CE-6104-DB0FA03C1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4696" y="282604"/>
            <a:ext cx="5256584" cy="649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63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809662" y="1340768"/>
            <a:ext cx="250953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4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583" y="4147850"/>
            <a:ext cx="449012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results</a:t>
            </a:r>
            <a:endParaRPr lang="zh-CN" altLang="en-US" spc="600" dirty="0">
              <a:solidFill>
                <a:schemeClr val="tx1">
                  <a:lumMod val="50000"/>
                  <a:lumOff val="50000"/>
                </a:schemeClr>
              </a:solidFill>
              <a:latin typeface="Swis721 Lt BT" panose="020B0403020202020204" pitchFamily="34" charset="0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3917" y="2928975"/>
            <a:ext cx="482079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b="1" spc="600" dirty="0">
                <a:solidFill>
                  <a:srgbClr val="F57FB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研究结论</a:t>
            </a:r>
          </a:p>
        </p:txBody>
      </p:sp>
    </p:spTree>
    <p:extLst>
      <p:ext uri="{BB962C8B-B14F-4D97-AF65-F5344CB8AC3E}">
        <p14:creationId xmlns:p14="http://schemas.microsoft.com/office/powerpoint/2010/main" val="1281841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75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研究结果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4AFFDE1-B14F-0CD7-129B-445987207A78}"/>
              </a:ext>
            </a:extLst>
          </p:cNvPr>
          <p:cNvSpPr txBox="1"/>
          <p:nvPr/>
        </p:nvSpPr>
        <p:spPr>
          <a:xfrm>
            <a:off x="723705" y="126876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数据集构成：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F478C0AF-D3F0-471A-EB4D-BAD6035E00BC}"/>
                  </a:ext>
                </a:extLst>
              </p:cNvPr>
              <p:cNvSpPr txBox="1"/>
              <p:nvPr/>
            </p:nvSpPr>
            <p:spPr>
              <a:xfrm>
                <a:off x="1011022" y="2191419"/>
                <a:ext cx="289374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5,951 cells </a:t>
                </a:r>
                <a14:m>
                  <m:oMath xmlns:m="http://schemas.openxmlformats.org/officeDocument/2006/math">
                    <m:r>
                      <a:rPr kumimoji="1"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7,000 genes 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F478C0AF-D3F0-471A-EB4D-BAD6035E00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1022" y="2191419"/>
                <a:ext cx="2893741" cy="400110"/>
              </a:xfrm>
              <a:prstGeom prst="rect">
                <a:avLst/>
              </a:prstGeom>
              <a:blipFill>
                <a:blip r:embed="rId3"/>
                <a:stretch>
                  <a:fillRect l="-1747" t="-9091" r="-1747" b="-242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3604C28-EFD9-DC02-1BB0-A490A8AC847C}"/>
                  </a:ext>
                </a:extLst>
              </p:cNvPr>
              <p:cNvSpPr txBox="1"/>
              <p:nvPr/>
            </p:nvSpPr>
            <p:spPr>
              <a:xfrm>
                <a:off x="7104112" y="260648"/>
                <a:ext cx="302198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18,868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 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3604C28-EFD9-DC02-1BB0-A490A8AC8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4112" y="260648"/>
                <a:ext cx="3021981" cy="400110"/>
              </a:xfrm>
              <a:prstGeom prst="rect">
                <a:avLst/>
              </a:prstGeom>
              <a:blipFill>
                <a:blip r:embed="rId4"/>
                <a:stretch>
                  <a:fillRect l="-1674" t="-9375" r="-1674" b="-281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CE0777A-7D0D-4D2D-28AE-D48B050EA5DA}"/>
                  </a:ext>
                </a:extLst>
              </p:cNvPr>
              <p:cNvSpPr txBox="1"/>
              <p:nvPr/>
            </p:nvSpPr>
            <p:spPr>
              <a:xfrm>
                <a:off x="7104112" y="3534777"/>
                <a:ext cx="302198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16,893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7,000 genes 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CE0777A-7D0D-4D2D-28AE-D48B050EA5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4112" y="3534777"/>
                <a:ext cx="3021981" cy="400110"/>
              </a:xfrm>
              <a:prstGeom prst="rect">
                <a:avLst/>
              </a:prstGeom>
              <a:blipFill>
                <a:blip r:embed="rId5"/>
                <a:stretch>
                  <a:fillRect l="-1674" t="-9375" r="-1674" b="-281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图片 10">
            <a:extLst>
              <a:ext uri="{FF2B5EF4-FFF2-40B4-BE49-F238E27FC236}">
                <a16:creationId xmlns:a16="http://schemas.microsoft.com/office/drawing/2014/main" id="{295CF6DF-1B8B-F19F-728C-103C411E8E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7" b="6760"/>
          <a:stretch/>
        </p:blipFill>
        <p:spPr>
          <a:xfrm>
            <a:off x="319111" y="2494887"/>
            <a:ext cx="5892810" cy="288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6223B3B-B4A9-4FCE-B4EB-0C5F099B2A8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b="6760"/>
          <a:stretch/>
        </p:blipFill>
        <p:spPr>
          <a:xfrm>
            <a:off x="6509318" y="3877505"/>
            <a:ext cx="5491338" cy="28800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364F173-0275-6ED4-DB94-2A4C3598950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b="6760"/>
          <a:stretch/>
        </p:blipFill>
        <p:spPr>
          <a:xfrm>
            <a:off x="6509318" y="573129"/>
            <a:ext cx="5491338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095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研究结果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4AFFDE1-B14F-0CD7-129B-445987207A78}"/>
              </a:ext>
            </a:extLst>
          </p:cNvPr>
          <p:cNvSpPr txBox="1"/>
          <p:nvPr/>
        </p:nvSpPr>
        <p:spPr>
          <a:xfrm>
            <a:off x="723705" y="126876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数据集构成：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F478C0AF-D3F0-471A-EB4D-BAD6035E00BC}"/>
                  </a:ext>
                </a:extLst>
              </p:cNvPr>
              <p:cNvSpPr txBox="1"/>
              <p:nvPr/>
            </p:nvSpPr>
            <p:spPr>
              <a:xfrm>
                <a:off x="767408" y="2276872"/>
                <a:ext cx="380117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3420 control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</a:t>
                </a:r>
              </a:p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2711 perturbed </a:t>
                </a:r>
                <a:r>
                  <a:rPr kumimoji="1"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cells</a:t>
                </a:r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F478C0AF-D3F0-471A-EB4D-BAD6035E00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408" y="2276872"/>
                <a:ext cx="3801170" cy="707886"/>
              </a:xfrm>
              <a:prstGeom prst="rect">
                <a:avLst/>
              </a:prstGeom>
              <a:blipFill>
                <a:blip r:embed="rId3"/>
                <a:stretch>
                  <a:fillRect l="-1667" t="-5263" b="-140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3604C28-EFD9-DC02-1BB0-A490A8AC847C}"/>
                  </a:ext>
                </a:extLst>
              </p:cNvPr>
              <p:cNvSpPr txBox="1"/>
              <p:nvPr/>
            </p:nvSpPr>
            <p:spPr>
              <a:xfrm>
                <a:off x="6699851" y="64589"/>
                <a:ext cx="381066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8493 control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</a:t>
                </a:r>
              </a:p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9925 perturbed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3604C28-EFD9-DC02-1BB0-A490A8AC8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9851" y="64589"/>
                <a:ext cx="3810660" cy="707886"/>
              </a:xfrm>
              <a:prstGeom prst="rect">
                <a:avLst/>
              </a:prstGeom>
              <a:blipFill>
                <a:blip r:embed="rId4"/>
                <a:stretch>
                  <a:fillRect l="-1661" t="-5357" r="-664" b="-160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CE0777A-7D0D-4D2D-28AE-D48B050EA5DA}"/>
                  </a:ext>
                </a:extLst>
              </p:cNvPr>
              <p:cNvSpPr txBox="1"/>
              <p:nvPr/>
            </p:nvSpPr>
            <p:spPr>
              <a:xfrm>
                <a:off x="6699851" y="3369186"/>
                <a:ext cx="381066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8007 control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</a:t>
                </a:r>
              </a:p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8886 perturbed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CE0777A-7D0D-4D2D-28AE-D48B050EA5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9851" y="3369186"/>
                <a:ext cx="3810660" cy="707886"/>
              </a:xfrm>
              <a:prstGeom prst="rect">
                <a:avLst/>
              </a:prstGeom>
              <a:blipFill>
                <a:blip r:embed="rId5"/>
                <a:stretch>
                  <a:fillRect l="-1661" t="-5263" r="-664" b="-140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0A6A3F79-2336-AE96-E563-E3328A77A11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" b="7512"/>
          <a:stretch/>
        </p:blipFill>
        <p:spPr>
          <a:xfrm>
            <a:off x="428529" y="2858791"/>
            <a:ext cx="6059210" cy="324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CFB3B1C-BD68-D059-7E5A-F882CAC5788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3" b="6652"/>
          <a:stretch/>
        </p:blipFill>
        <p:spPr>
          <a:xfrm>
            <a:off x="6699851" y="3940749"/>
            <a:ext cx="4875383" cy="270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A9C7F7D-A8F6-8A03-54C5-8AEBCB2868D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0" b="7609"/>
          <a:stretch/>
        </p:blipFill>
        <p:spPr>
          <a:xfrm>
            <a:off x="6699851" y="620688"/>
            <a:ext cx="4938865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367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研究结果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BE47547-12CD-73F0-F7B4-4FCDD475E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000" y="927741"/>
            <a:ext cx="7680000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0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研究结果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F3AF80E7-FF8D-43FB-0772-BCB5CC547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50" y="368300"/>
            <a:ext cx="10375900" cy="612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8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研究结果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EA81A5E-562F-0F27-F78F-FDCB465D0A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827"/>
          <a:stretch/>
        </p:blipFill>
        <p:spPr>
          <a:xfrm>
            <a:off x="1415480" y="927741"/>
            <a:ext cx="9361040" cy="576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97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34032616-0FE0-4D7F-AF8B-B77841168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3193032" y="-531440"/>
            <a:ext cx="8208912" cy="8563253"/>
          </a:xfrm>
          <a:prstGeom prst="rect">
            <a:avLst/>
          </a:prstGeom>
        </p:spPr>
      </p:pic>
      <p:sp>
        <p:nvSpPr>
          <p:cNvPr id="19" name="Line 2">
            <a:extLst>
              <a:ext uri="{FF2B5EF4-FFF2-40B4-BE49-F238E27FC236}">
                <a16:creationId xmlns:a16="http://schemas.microsoft.com/office/drawing/2014/main" id="{2869BE4B-37BC-4A3A-8697-D6B8097568D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017586" y="0"/>
            <a:ext cx="0" cy="6858000"/>
          </a:xfrm>
          <a:prstGeom prst="line">
            <a:avLst/>
          </a:prstGeom>
          <a:noFill/>
          <a:ln w="6350">
            <a:solidFill>
              <a:srgbClr val="53585F">
                <a:alpha val="50000"/>
              </a:srgb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48F197ED-E136-485F-BBB9-47376BA29679}"/>
              </a:ext>
            </a:extLst>
          </p:cNvPr>
          <p:cNvSpPr>
            <a:spLocks/>
          </p:cNvSpPr>
          <p:nvPr/>
        </p:nvSpPr>
        <p:spPr bwMode="auto">
          <a:xfrm>
            <a:off x="10835671" y="2028089"/>
            <a:ext cx="709613" cy="1590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1pPr>
            <a:lvl2pPr marL="742950" indent="-28575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2pPr>
            <a:lvl3pPr marL="1143000" indent="-22860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3pPr>
            <a:lvl4pPr marL="1600200" indent="-22860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4pPr>
            <a:lvl5pPr marL="2057400" indent="-22860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000" b="1" i="0" u="none" strike="noStrike" kern="0" cap="none" spc="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Helvetica" panose="020B0604020202030204" pitchFamily="34" charset="0"/>
              </a:rPr>
              <a:t>目录</a:t>
            </a:r>
            <a:endParaRPr kumimoji="0" lang="zh-CN" altLang="en-US" sz="900" b="0" i="0" u="none" strike="noStrike" kern="0" cap="none" spc="0" normalizeH="0" baseline="0" noProof="0" dirty="0">
              <a:ln>
                <a:noFill/>
              </a:ln>
              <a:solidFill>
                <a:srgbClr val="F57FB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Helvetica" panose="020B0604020202030204" pitchFamily="34" charset="0"/>
            </a:endParaRPr>
          </a:p>
        </p:txBody>
      </p:sp>
      <p:sp>
        <p:nvSpPr>
          <p:cNvPr id="21" name="Line 4">
            <a:extLst>
              <a:ext uri="{FF2B5EF4-FFF2-40B4-BE49-F238E27FC236}">
                <a16:creationId xmlns:a16="http://schemas.microsoft.com/office/drawing/2014/main" id="{CA175E3D-2ACF-4DB3-8C4B-ADE5BD38A9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805971" y="2207862"/>
            <a:ext cx="0" cy="2673350"/>
          </a:xfrm>
          <a:prstGeom prst="line">
            <a:avLst/>
          </a:prstGeom>
          <a:noFill/>
          <a:ln w="6350">
            <a:solidFill>
              <a:srgbClr val="53585F">
                <a:alpha val="50000"/>
              </a:srgb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D8AC191A-A8EE-4C07-A480-83AC60692CED}"/>
              </a:ext>
            </a:extLst>
          </p:cNvPr>
          <p:cNvSpPr>
            <a:spLocks/>
          </p:cNvSpPr>
          <p:nvPr/>
        </p:nvSpPr>
        <p:spPr bwMode="auto">
          <a:xfrm rot="5386095">
            <a:off x="10408054" y="4147204"/>
            <a:ext cx="1332703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1pPr>
            <a:lvl2pPr marL="742950" indent="-28575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2pPr>
            <a:lvl3pPr marL="1143000" indent="-22860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3pPr>
            <a:lvl4pPr marL="1600200" indent="-22860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4pPr>
            <a:lvl5pPr marL="2057400" indent="-22860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Helvetica Light" charset="0"/>
                <a:ea typeface="宋体" panose="02010600030101010101" pitchFamily="2" charset="-122"/>
                <a:cs typeface="+mn-cs"/>
                <a:sym typeface="Helvetica Light" charset="0"/>
              </a:rPr>
              <a:t>CONTENTS</a:t>
            </a:r>
            <a:endParaRPr kumimoji="0" lang="en-US" altLang="zh-CN" sz="9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Helvetica Light" charset="0"/>
              <a:ea typeface="宋体" panose="02010600030101010101" pitchFamily="2" charset="-122"/>
              <a:cs typeface="+mn-cs"/>
              <a:sym typeface="Helvetica Light" charset="0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EB4EAB24-2DE4-40F6-AF66-52D25966DD88}"/>
              </a:ext>
            </a:extLst>
          </p:cNvPr>
          <p:cNvSpPr>
            <a:spLocks/>
          </p:cNvSpPr>
          <p:nvPr/>
        </p:nvSpPr>
        <p:spPr bwMode="auto">
          <a:xfrm>
            <a:off x="10017586" y="570769"/>
            <a:ext cx="203994" cy="804069"/>
          </a:xfrm>
          <a:prstGeom prst="rect">
            <a:avLst/>
          </a:prstGeom>
          <a:solidFill>
            <a:srgbClr val="F57FB0"/>
          </a:solidFill>
          <a:ln>
            <a:noFill/>
          </a:ln>
          <a:effectLst/>
        </p:spPr>
        <p:txBody>
          <a:bodyPr lIns="0" tIns="0" rIns="0" bIns="0" anchor="ctr"/>
          <a:lstStyle>
            <a:lvl1pPr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1pPr>
            <a:lvl2pPr marL="742950" indent="-28575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2pPr>
            <a:lvl3pPr marL="1143000" indent="-22860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3pPr>
            <a:lvl4pPr marL="1600200" indent="-22860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4pPr>
            <a:lvl5pPr marL="2057400" indent="-228600"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sym typeface="Helvetica Light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 charset="0"/>
              <a:ea typeface="宋体" panose="02010600030101010101" pitchFamily="2" charset="-122"/>
              <a:cs typeface="+mn-cs"/>
              <a:sym typeface="Helvetica Light" charset="0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AC4688E-5386-6724-1003-13D4414171A6}"/>
              </a:ext>
            </a:extLst>
          </p:cNvPr>
          <p:cNvGrpSpPr/>
          <p:nvPr/>
        </p:nvGrpSpPr>
        <p:grpSpPr>
          <a:xfrm>
            <a:off x="5263042" y="1374838"/>
            <a:ext cx="3672584" cy="523220"/>
            <a:chOff x="4993750" y="1079506"/>
            <a:chExt cx="3672584" cy="52322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DBADA672-310C-2A02-3B15-CCDF978F0EB8}"/>
                </a:ext>
              </a:extLst>
            </p:cNvPr>
            <p:cNvSpPr/>
            <p:nvPr/>
          </p:nvSpPr>
          <p:spPr>
            <a:xfrm>
              <a:off x="4993750" y="1152107"/>
              <a:ext cx="893834" cy="369332"/>
            </a:xfrm>
            <a:prstGeom prst="rect">
              <a:avLst/>
            </a:prstGeom>
            <a:solidFill>
              <a:srgbClr val="F57FB0"/>
            </a:solidFill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cs typeface="+mn-cs"/>
                </a:rPr>
                <a:t>PART 01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C20E29CA-95CE-A699-8A22-161EA9559936}"/>
                </a:ext>
              </a:extLst>
            </p:cNvPr>
            <p:cNvSpPr/>
            <p:nvPr/>
          </p:nvSpPr>
          <p:spPr>
            <a:xfrm>
              <a:off x="6294437" y="1079506"/>
              <a:ext cx="2371897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id-ID" sz="2800" b="1" kern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</a:t>
              </a:r>
              <a:r>
                <a:rPr lang="zh-CN" altLang="en-US" sz="2800" b="1" kern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  <a:endParaRPr lang="id-ID" altLang="zh-CN" sz="28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44F909AD-8985-FCAE-983B-BD41D427CB2C}"/>
              </a:ext>
            </a:extLst>
          </p:cNvPr>
          <p:cNvGrpSpPr/>
          <p:nvPr/>
        </p:nvGrpSpPr>
        <p:grpSpPr>
          <a:xfrm>
            <a:off x="5263042" y="2377683"/>
            <a:ext cx="3672584" cy="523220"/>
            <a:chOff x="4980124" y="2085740"/>
            <a:chExt cx="3672584" cy="52322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2401B298-9883-754D-CB8A-DE8DED288BFA}"/>
                </a:ext>
              </a:extLst>
            </p:cNvPr>
            <p:cNvSpPr/>
            <p:nvPr/>
          </p:nvSpPr>
          <p:spPr>
            <a:xfrm>
              <a:off x="4980124" y="2197135"/>
              <a:ext cx="921086" cy="369332"/>
            </a:xfrm>
            <a:prstGeom prst="rect">
              <a:avLst/>
            </a:prstGeom>
            <a:solidFill>
              <a:srgbClr val="F26C72"/>
            </a:solidFill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cs typeface="+mn-cs"/>
                </a:rPr>
                <a:t>PART 02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6AC61202-64BE-D048-39F6-54F5273332A9}"/>
                </a:ext>
              </a:extLst>
            </p:cNvPr>
            <p:cNvSpPr/>
            <p:nvPr/>
          </p:nvSpPr>
          <p:spPr>
            <a:xfrm>
              <a:off x="6294437" y="2085740"/>
              <a:ext cx="2358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800" b="1" kern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文章概括</a:t>
              </a:r>
              <a:endParaRPr lang="id-ID" altLang="zh-CN" sz="28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0CEF7A3-7F43-2695-49DE-D2AC49A8EF6D}"/>
              </a:ext>
            </a:extLst>
          </p:cNvPr>
          <p:cNvGrpSpPr/>
          <p:nvPr/>
        </p:nvGrpSpPr>
        <p:grpSpPr>
          <a:xfrm>
            <a:off x="5263042" y="3380528"/>
            <a:ext cx="3672584" cy="523220"/>
            <a:chOff x="4976918" y="3142200"/>
            <a:chExt cx="3672584" cy="523220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E080845-E23E-A4EC-3C15-5893EABF70AE}"/>
                </a:ext>
              </a:extLst>
            </p:cNvPr>
            <p:cNvSpPr/>
            <p:nvPr/>
          </p:nvSpPr>
          <p:spPr>
            <a:xfrm>
              <a:off x="4976918" y="3242163"/>
              <a:ext cx="927498" cy="369332"/>
            </a:xfrm>
            <a:prstGeom prst="rect">
              <a:avLst/>
            </a:prstGeom>
            <a:solidFill>
              <a:srgbClr val="F18E39"/>
            </a:solidFill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cs typeface="+mn-cs"/>
                </a:rPr>
                <a:t>PART 03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0B24C741-1258-E133-1DA5-B760A538195A}"/>
                </a:ext>
              </a:extLst>
            </p:cNvPr>
            <p:cNvSpPr/>
            <p:nvPr/>
          </p:nvSpPr>
          <p:spPr>
            <a:xfrm>
              <a:off x="6294438" y="3142200"/>
              <a:ext cx="235506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800" b="1" kern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研究内容</a:t>
              </a:r>
              <a:endParaRPr lang="zh-CN" altLang="zh-CN" sz="28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A7C4DBBF-6C0D-18B7-1C18-648379142A60}"/>
              </a:ext>
            </a:extLst>
          </p:cNvPr>
          <p:cNvGrpSpPr/>
          <p:nvPr/>
        </p:nvGrpSpPr>
        <p:grpSpPr>
          <a:xfrm>
            <a:off x="5263042" y="4383373"/>
            <a:ext cx="3672584" cy="523220"/>
            <a:chOff x="4980124" y="4198661"/>
            <a:chExt cx="3672584" cy="523220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50EC88B-7E5F-2B63-69A3-7F67306084E6}"/>
                </a:ext>
              </a:extLst>
            </p:cNvPr>
            <p:cNvSpPr/>
            <p:nvPr/>
          </p:nvSpPr>
          <p:spPr>
            <a:xfrm>
              <a:off x="4980124" y="4287191"/>
              <a:ext cx="921086" cy="369332"/>
            </a:xfrm>
            <a:prstGeom prst="rect">
              <a:avLst/>
            </a:prstGeom>
            <a:solidFill>
              <a:srgbClr val="54BEB7"/>
            </a:solidFill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cs typeface="+mn-cs"/>
                </a:rPr>
                <a:t>PART 04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B10E1D74-31B5-A21E-9097-D4305EB72E2E}"/>
                </a:ext>
              </a:extLst>
            </p:cNvPr>
            <p:cNvSpPr/>
            <p:nvPr/>
          </p:nvSpPr>
          <p:spPr>
            <a:xfrm>
              <a:off x="6294437" y="4198661"/>
              <a:ext cx="2358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800" b="1" kern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研究结论</a:t>
              </a:r>
              <a:endParaRPr lang="zh-CN" altLang="zh-CN" sz="28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DC0A1B4E-DF05-63F3-189B-1CD6691B5F92}"/>
              </a:ext>
            </a:extLst>
          </p:cNvPr>
          <p:cNvGrpSpPr/>
          <p:nvPr/>
        </p:nvGrpSpPr>
        <p:grpSpPr>
          <a:xfrm>
            <a:off x="5263042" y="5386220"/>
            <a:ext cx="3672584" cy="523220"/>
            <a:chOff x="4976116" y="5255275"/>
            <a:chExt cx="3672584" cy="523220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88AA4A8-B49D-E67F-1D84-01CF05AEB0A1}"/>
                </a:ext>
              </a:extLst>
            </p:cNvPr>
            <p:cNvSpPr/>
            <p:nvPr/>
          </p:nvSpPr>
          <p:spPr>
            <a:xfrm>
              <a:off x="4976116" y="5332219"/>
              <a:ext cx="929102" cy="369332"/>
            </a:xfrm>
            <a:prstGeom prst="rect">
              <a:avLst/>
            </a:prstGeom>
            <a:solidFill>
              <a:srgbClr val="6BC0E8"/>
            </a:solidFill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cs typeface="+mn-cs"/>
                </a:rPr>
                <a:t>PART 05</a:t>
              </a: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E5E8EB36-80DD-DA50-35E9-BE031A91A5A5}"/>
                </a:ext>
              </a:extLst>
            </p:cNvPr>
            <p:cNvSpPr/>
            <p:nvPr/>
          </p:nvSpPr>
          <p:spPr>
            <a:xfrm>
              <a:off x="6294437" y="5255275"/>
              <a:ext cx="23542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800" b="1" kern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未来展望</a:t>
              </a:r>
              <a:endParaRPr lang="zh-CN" altLang="zh-CN" sz="2800" b="1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9826102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1" grpId="0" animBg="1"/>
      <p:bldP spid="22" grpId="0"/>
      <p:bldP spid="2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研究结果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E3F1A0A9-DEAC-3ECA-7266-0242B1AD9D1C}"/>
              </a:ext>
            </a:extLst>
          </p:cNvPr>
          <p:cNvGrpSpPr/>
          <p:nvPr/>
        </p:nvGrpSpPr>
        <p:grpSpPr>
          <a:xfrm>
            <a:off x="723705" y="1287126"/>
            <a:ext cx="10163084" cy="4750475"/>
            <a:chOff x="723705" y="1287126"/>
            <a:chExt cx="10163084" cy="4750475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ABC392BF-AA29-CD90-3A6F-AB21CC037FD4}"/>
                </a:ext>
              </a:extLst>
            </p:cNvPr>
            <p:cNvGrpSpPr/>
            <p:nvPr/>
          </p:nvGrpSpPr>
          <p:grpSpPr>
            <a:xfrm>
              <a:off x="723705" y="3678930"/>
              <a:ext cx="10163084" cy="2358671"/>
              <a:chOff x="983432" y="3877601"/>
              <a:chExt cx="9307046" cy="2160000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3092EA84-A0F5-8D5B-EDD5-DBA81B6E32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2200"/>
              <a:stretch/>
            </p:blipFill>
            <p:spPr>
              <a:xfrm>
                <a:off x="7187413" y="3877601"/>
                <a:ext cx="3103065" cy="2160000"/>
              </a:xfrm>
              <a:prstGeom prst="rect">
                <a:avLst/>
              </a:prstGeom>
            </p:spPr>
          </p:pic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DAEC39F4-1B0A-014F-BCBF-91E1C3743F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2515"/>
              <a:stretch/>
            </p:blipFill>
            <p:spPr>
              <a:xfrm>
                <a:off x="4084348" y="3877601"/>
                <a:ext cx="3103065" cy="2160000"/>
              </a:xfrm>
              <a:prstGeom prst="rect">
                <a:avLst/>
              </a:prstGeom>
            </p:spPr>
          </p:pic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B84D1A59-42A6-19D6-3407-D8439768550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2515"/>
              <a:stretch/>
            </p:blipFill>
            <p:spPr>
              <a:xfrm>
                <a:off x="983432" y="3877601"/>
                <a:ext cx="3103065" cy="2160000"/>
              </a:xfrm>
              <a:prstGeom prst="rect">
                <a:avLst/>
              </a:prstGeom>
            </p:spPr>
          </p:pic>
        </p:grp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9ACA9732-B280-870F-747B-660E444A77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2200"/>
            <a:stretch/>
          </p:blipFill>
          <p:spPr>
            <a:xfrm>
              <a:off x="4060369" y="1287126"/>
              <a:ext cx="3388478" cy="2358671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27A360B9-75C1-46B8-0B78-8E7EE0CA26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2200"/>
            <a:stretch/>
          </p:blipFill>
          <p:spPr>
            <a:xfrm>
              <a:off x="7498312" y="1287126"/>
              <a:ext cx="3388477" cy="2358671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40C950DE-4187-B62B-83B1-1B217E153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90949" y="1660614"/>
              <a:ext cx="2453987" cy="1611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9693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809662" y="1340768"/>
            <a:ext cx="25050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5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583" y="4147850"/>
            <a:ext cx="449012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future</a:t>
            </a:r>
            <a:endParaRPr lang="zh-CN" altLang="en-US" spc="600" dirty="0">
              <a:solidFill>
                <a:schemeClr val="tx1">
                  <a:lumMod val="50000"/>
                  <a:lumOff val="50000"/>
                </a:schemeClr>
              </a:solidFill>
              <a:latin typeface="Swis721 Lt BT" panose="020B0403020202020204" pitchFamily="34" charset="0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3917" y="2928975"/>
            <a:ext cx="482079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b="1" spc="600" dirty="0">
                <a:solidFill>
                  <a:srgbClr val="F57FB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未来展望</a:t>
            </a:r>
          </a:p>
        </p:txBody>
      </p:sp>
    </p:spTree>
    <p:extLst>
      <p:ext uri="{BB962C8B-B14F-4D97-AF65-F5344CB8AC3E}">
        <p14:creationId xmlns:p14="http://schemas.microsoft.com/office/powerpoint/2010/main" val="39182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prism isInverted="1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75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未来展望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A96927E-C9E8-7895-E90D-4048EF797093}"/>
              </a:ext>
            </a:extLst>
          </p:cNvPr>
          <p:cNvSpPr txBox="1"/>
          <p:nvPr/>
        </p:nvSpPr>
        <p:spPr>
          <a:xfrm>
            <a:off x="723705" y="1268760"/>
            <a:ext cx="41969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模型提升与进一步提高：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5255329-DDFF-5F5B-0367-AFA10AA29C9F}"/>
              </a:ext>
            </a:extLst>
          </p:cNvPr>
          <p:cNvGrpSpPr/>
          <p:nvPr/>
        </p:nvGrpSpPr>
        <p:grpSpPr>
          <a:xfrm>
            <a:off x="407368" y="2132999"/>
            <a:ext cx="11377264" cy="3275451"/>
            <a:chOff x="119336" y="2475772"/>
            <a:chExt cx="11953328" cy="3441297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333BB241-5416-8F82-C0F7-C7E0E91081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1216"/>
            <a:stretch/>
          </p:blipFill>
          <p:spPr>
            <a:xfrm>
              <a:off x="119336" y="3059640"/>
              <a:ext cx="5760639" cy="2857429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26087AE-7E49-85BD-5591-759681A3BAF6}"/>
                </a:ext>
              </a:extLst>
            </p:cNvPr>
            <p:cNvSpPr txBox="1"/>
            <p:nvPr/>
          </p:nvSpPr>
          <p:spPr>
            <a:xfrm>
              <a:off x="2301291" y="2475772"/>
              <a:ext cx="13967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VQVAE</a:t>
              </a:r>
              <a:endPara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9AC1B985-C0BB-D70F-2F48-358E6AD36B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12027" y="3059640"/>
              <a:ext cx="5760637" cy="2857429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ECAD89-AC7E-7284-7BAE-FC868DDD9EE4}"/>
                </a:ext>
              </a:extLst>
            </p:cNvPr>
            <p:cNvSpPr txBox="1"/>
            <p:nvPr/>
          </p:nvSpPr>
          <p:spPr>
            <a:xfrm>
              <a:off x="7921837" y="2475772"/>
              <a:ext cx="25410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Diffusion</a:t>
              </a:r>
              <a:r>
                <a:rPr kumimoji="1" lang="zh-CN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model</a:t>
              </a:r>
              <a:endPara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765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未来展望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A96927E-C9E8-7895-E90D-4048EF797093}"/>
              </a:ext>
            </a:extLst>
          </p:cNvPr>
          <p:cNvSpPr txBox="1"/>
          <p:nvPr/>
        </p:nvSpPr>
        <p:spPr>
          <a:xfrm>
            <a:off x="723705" y="1268760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下一步是什么？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F2C903C-07C9-1E08-D522-EC3DF4344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2545740"/>
            <a:ext cx="4004976" cy="387242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6B5C91F-71AA-DB2F-71BD-89ECF909EF21}"/>
              </a:ext>
            </a:extLst>
          </p:cNvPr>
          <p:cNvSpPr txBox="1"/>
          <p:nvPr/>
        </p:nvSpPr>
        <p:spPr>
          <a:xfrm>
            <a:off x="1294237" y="1988840"/>
            <a:ext cx="3095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Transcriptomics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88DEE99-7B56-04DD-728D-E9720CDB1FA4}"/>
              </a:ext>
            </a:extLst>
          </p:cNvPr>
          <p:cNvGrpSpPr/>
          <p:nvPr/>
        </p:nvGrpSpPr>
        <p:grpSpPr>
          <a:xfrm>
            <a:off x="5303912" y="1791980"/>
            <a:ext cx="6250044" cy="3759066"/>
            <a:chOff x="5202847" y="450687"/>
            <a:chExt cx="6250044" cy="3759066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05C341E1-4AC3-77EE-ED66-B2C63BD60DD5}"/>
                </a:ext>
              </a:extLst>
            </p:cNvPr>
            <p:cNvSpPr txBox="1"/>
            <p:nvPr/>
          </p:nvSpPr>
          <p:spPr>
            <a:xfrm>
              <a:off x="5202847" y="450687"/>
              <a:ext cx="541686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现实情况下的细胞往往不是单独存在的</a:t>
              </a:r>
              <a:endPara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而是组成被称为组织</a:t>
              </a:r>
              <a:r>
                <a:rPr kumimoji="1"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(Tissue)</a:t>
              </a:r>
              <a:r>
                <a: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的结构。</a:t>
              </a:r>
              <a:endPara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100083C-DAE8-986C-76D0-7BA54D0944A1}"/>
                </a:ext>
              </a:extLst>
            </p:cNvPr>
            <p:cNvSpPr txBox="1"/>
            <p:nvPr/>
          </p:nvSpPr>
          <p:spPr>
            <a:xfrm>
              <a:off x="5202847" y="1426710"/>
              <a:ext cx="62500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Spatial</a:t>
              </a:r>
              <a:r>
                <a: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Transcriptomics</a:t>
              </a:r>
              <a:r>
                <a: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保留了细胞的位置信息</a:t>
              </a:r>
              <a:endPara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139C87A-F9EB-8822-A2FD-5FD29559F888}"/>
                </a:ext>
              </a:extLst>
            </p:cNvPr>
            <p:cNvSpPr txBox="1"/>
            <p:nvPr/>
          </p:nvSpPr>
          <p:spPr>
            <a:xfrm>
              <a:off x="5202847" y="2033401"/>
              <a:ext cx="578395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Spatial</a:t>
              </a:r>
              <a:r>
                <a: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Perturbation</a:t>
              </a:r>
              <a:r>
                <a: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Prediction</a:t>
              </a:r>
              <a:r>
                <a: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预测的是：</a:t>
              </a:r>
              <a:endPara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kumimoji="1"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Perturb</a:t>
              </a:r>
              <a:r>
                <a: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之后细胞之间的相互作用是什么。</a:t>
              </a:r>
              <a:endPara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A028D9D-DBD9-FCB4-971D-402CC14C158F}"/>
                </a:ext>
              </a:extLst>
            </p:cNvPr>
            <p:cNvSpPr txBox="1"/>
            <p:nvPr/>
          </p:nvSpPr>
          <p:spPr>
            <a:xfrm>
              <a:off x="5202847" y="3009424"/>
              <a:ext cx="625004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0" i="0" dirty="0">
                  <a:solidFill>
                    <a:srgbClr val="121212"/>
                  </a:solidFill>
                  <a:effectLst/>
                  <a:latin typeface="-apple-system"/>
                </a:rPr>
                <a:t>该方法将能为组织细胞功能、微环境互作、发育过程谱系追踪、疾病病理学等多个领域提供重要的研究手段。</a:t>
              </a:r>
              <a:endPara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412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B03E4CD-CAC7-42EF-8263-C066ABCD8F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24772" b="27452"/>
          <a:stretch/>
        </p:blipFill>
        <p:spPr>
          <a:xfrm>
            <a:off x="0" y="-1"/>
            <a:ext cx="9120336" cy="68580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FF5BD17-093A-4EB5-949A-CB7721829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0131148" y="-2478386"/>
            <a:ext cx="4807354" cy="495677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0F9E7FC-A5F6-4857-B87B-BE9F7EA69C72}"/>
              </a:ext>
            </a:extLst>
          </p:cNvPr>
          <p:cNvSpPr txBox="1"/>
          <p:nvPr/>
        </p:nvSpPr>
        <p:spPr>
          <a:xfrm>
            <a:off x="5375920" y="1340768"/>
            <a:ext cx="511256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rgbClr val="F57FB0"/>
                </a:solidFill>
                <a:latin typeface="iAi" panose="00000400000000000000" pitchFamily="2" charset="0"/>
              </a:rPr>
              <a:t>2023</a:t>
            </a:r>
            <a:endParaRPr lang="en-US" altLang="zh-CN" sz="8800" dirty="0">
              <a:solidFill>
                <a:srgbClr val="6BC0E8"/>
              </a:solidFill>
              <a:latin typeface="iAi" panose="00000400000000000000" pitchFamily="2" charset="0"/>
            </a:endParaRPr>
          </a:p>
          <a:p>
            <a:pPr algn="dist"/>
            <a:r>
              <a:rPr lang="zh-CN" altLang="en-US" sz="6000" dirty="0">
                <a:latin typeface="造字工房典黑（非商用）常规体" pitchFamily="2" charset="-122"/>
                <a:ea typeface="造字工房典黑（非商用）常规体" pitchFamily="2" charset="-122"/>
              </a:rPr>
              <a:t>谢谢聆听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04E6F03-6432-E625-0FBF-2393DF4033EF}"/>
              </a:ext>
            </a:extLst>
          </p:cNvPr>
          <p:cNvGrpSpPr/>
          <p:nvPr/>
        </p:nvGrpSpPr>
        <p:grpSpPr>
          <a:xfrm>
            <a:off x="5663952" y="4101638"/>
            <a:ext cx="4824536" cy="705374"/>
            <a:chOff x="6417071" y="3428999"/>
            <a:chExt cx="4824536" cy="705374"/>
          </a:xfrm>
        </p:grpSpPr>
        <p:sp>
          <p:nvSpPr>
            <p:cNvPr id="11" name="TextBox 7">
              <a:extLst>
                <a:ext uri="{FF2B5EF4-FFF2-40B4-BE49-F238E27FC236}">
                  <a16:creationId xmlns:a16="http://schemas.microsoft.com/office/drawing/2014/main" id="{B4E8CEA2-DEBD-4ED0-4B95-C8B79C090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7071" y="3428999"/>
              <a:ext cx="482453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wis721 Cn BT" panose="020B0506020202030204" pitchFamily="34" charset="0"/>
                  <a:ea typeface="微软雅黑" panose="020B0503020204020204" pitchFamily="34" charset="-122"/>
                  <a:cs typeface="LilyUPC" panose="020B0604020202020204" pitchFamily="34" charset="-34"/>
                  <a:sym typeface="微软雅黑" panose="020B0503020204020204" pitchFamily="34" charset="-122"/>
                </a:rPr>
                <a:t>2023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wis721 Cn BT" panose="020B0506020202030204" pitchFamily="34" charset="0"/>
                  <a:ea typeface="微软雅黑" panose="020B0503020204020204" pitchFamily="34" charset="-122"/>
                  <a:cs typeface="LilyUPC" panose="020B0604020202020204" pitchFamily="34" charset="-34"/>
                  <a:sym typeface="微软雅黑" panose="020B0503020204020204" pitchFamily="34" charset="-122"/>
                </a:rPr>
                <a:t> 丘成桐中学科学奖计算机组答辩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D05701E-6DC7-BF58-9A8B-D2672C53FD2A}"/>
                </a:ext>
              </a:extLst>
            </p:cNvPr>
            <p:cNvSpPr txBox="1"/>
            <p:nvPr/>
          </p:nvSpPr>
          <p:spPr>
            <a:xfrm>
              <a:off x="8112224" y="3795819"/>
              <a:ext cx="31293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演讲者：汤子嘉  时间：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2023.10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2961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Click="0">
        <p:circle/>
      </p:transition>
    </mc:Choice>
    <mc:Fallback>
      <p:transition spd="slow" advClick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25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809662" y="1340768"/>
            <a:ext cx="247080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1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583" y="4147850"/>
            <a:ext cx="449012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background</a:t>
            </a:r>
            <a:endParaRPr lang="zh-CN" altLang="en-US" spc="600" dirty="0">
              <a:solidFill>
                <a:schemeClr val="tx1">
                  <a:lumMod val="50000"/>
                  <a:lumOff val="50000"/>
                </a:schemeClr>
              </a:solidFill>
              <a:latin typeface="Swis721 Lt BT" panose="020B0403020202020204" pitchFamily="34" charset="0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3917" y="2928975"/>
            <a:ext cx="482079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b="1" spc="600" dirty="0">
                <a:solidFill>
                  <a:srgbClr val="F57FB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研究背景</a:t>
            </a:r>
          </a:p>
        </p:txBody>
      </p:sp>
    </p:spTree>
    <p:extLst>
      <p:ext uri="{BB962C8B-B14F-4D97-AF65-F5344CB8AC3E}">
        <p14:creationId xmlns:p14="http://schemas.microsoft.com/office/powerpoint/2010/main" val="108470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75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研究背景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8BE75E0-61B5-990F-5EB5-A72A25E4632D}"/>
              </a:ext>
            </a:extLst>
          </p:cNvPr>
          <p:cNvSpPr txBox="1"/>
          <p:nvPr/>
        </p:nvSpPr>
        <p:spPr>
          <a:xfrm>
            <a:off x="723705" y="1268760"/>
            <a:ext cx="41537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什么是扰动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(Perturbation)?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B758FEE-203B-7148-975B-DEFDB87E7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05" y="3084642"/>
            <a:ext cx="6046078" cy="312933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DC261BB5-EAE9-9A8C-D06C-9400FD0B3CA5}"/>
              </a:ext>
            </a:extLst>
          </p:cNvPr>
          <p:cNvSpPr txBox="1"/>
          <p:nvPr/>
        </p:nvSpPr>
        <p:spPr>
          <a:xfrm>
            <a:off x="723705" y="2253645"/>
            <a:ext cx="7244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给细胞一些刺激物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比如抑制生长的药物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导致细胞发生变化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比如导致细胞死亡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就是一种扰动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E9F0FD6-FC49-C2C1-B224-FD3BA35E3FBA}"/>
              </a:ext>
            </a:extLst>
          </p:cNvPr>
          <p:cNvSpPr txBox="1"/>
          <p:nvPr/>
        </p:nvSpPr>
        <p:spPr>
          <a:xfrm>
            <a:off x="723705" y="1791980"/>
            <a:ext cx="645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对细胞处理的操作就是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Perturbation(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扰动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23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研究背景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8BE75E0-61B5-990F-5EB5-A72A25E4632D}"/>
              </a:ext>
            </a:extLst>
          </p:cNvPr>
          <p:cNvSpPr txBox="1"/>
          <p:nvPr/>
        </p:nvSpPr>
        <p:spPr>
          <a:xfrm>
            <a:off x="723705" y="1268760"/>
            <a:ext cx="43925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为什么要预测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Perturbation?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E3D62D6-2038-5793-A101-C81F93BB6884}"/>
              </a:ext>
            </a:extLst>
          </p:cNvPr>
          <p:cNvSpPr txBox="1"/>
          <p:nvPr/>
        </p:nvSpPr>
        <p:spPr>
          <a:xfrm>
            <a:off x="723705" y="1906803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可以减少成本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00C4C4D-A01F-E5D9-8278-448C4F157B0B}"/>
              </a:ext>
            </a:extLst>
          </p:cNvPr>
          <p:cNvSpPr txBox="1"/>
          <p:nvPr/>
        </p:nvSpPr>
        <p:spPr>
          <a:xfrm>
            <a:off x="723705" y="2544846"/>
            <a:ext cx="7322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现在要测试一种药物是否能让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CD4T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细胞长得更好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6EAF0C0-CBE5-0841-79AE-C5A8559DAD7C}"/>
              </a:ext>
            </a:extLst>
          </p:cNvPr>
          <p:cNvSpPr txBox="1"/>
          <p:nvPr/>
        </p:nvSpPr>
        <p:spPr>
          <a:xfrm>
            <a:off x="723705" y="3121334"/>
            <a:ext cx="695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在实际测试前可以用模型来验证这种药物的可行性</a:t>
            </a:r>
            <a:endParaRPr kumimoji="1"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不仅节省了时间，也减少了不必要的浪费。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60FB069-06C4-73AC-2B25-96543DD9C63A}"/>
              </a:ext>
            </a:extLst>
          </p:cNvPr>
          <p:cNvSpPr txBox="1"/>
          <p:nvPr/>
        </p:nvSpPr>
        <p:spPr>
          <a:xfrm>
            <a:off x="723705" y="4067153"/>
            <a:ext cx="88024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在小规模测试后也可以用模型来预测大规模测试的效果，</a:t>
            </a:r>
            <a:endParaRPr kumimoji="1"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特别是对于一些珍贵的细胞样本来说，这能减少大量试验成本。</a:t>
            </a:r>
            <a:endParaRPr kumimoji="1"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15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研究背景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8BE75E0-61B5-990F-5EB5-A72A25E4632D}"/>
              </a:ext>
            </a:extLst>
          </p:cNvPr>
          <p:cNvSpPr txBox="1"/>
          <p:nvPr/>
        </p:nvSpPr>
        <p:spPr>
          <a:xfrm>
            <a:off x="723705" y="1268760"/>
            <a:ext cx="43925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为什么要预测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Perturbation?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E3D62D6-2038-5793-A101-C81F93BB6884}"/>
              </a:ext>
            </a:extLst>
          </p:cNvPr>
          <p:cNvSpPr txBox="1"/>
          <p:nvPr/>
        </p:nvSpPr>
        <p:spPr>
          <a:xfrm>
            <a:off x="723705" y="1969676"/>
            <a:ext cx="4277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可以预测“消失”的细胞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00C4C4D-A01F-E5D9-8278-448C4F157B0B}"/>
              </a:ext>
            </a:extLst>
          </p:cNvPr>
          <p:cNvSpPr txBox="1"/>
          <p:nvPr/>
        </p:nvSpPr>
        <p:spPr>
          <a:xfrm>
            <a:off x="719709" y="2853442"/>
            <a:ext cx="59105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Perturbate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之后不一定每个细胞都能存活</a:t>
            </a:r>
            <a:endParaRPr kumimoji="1"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或者样本中原本就缺少某一类细胞</a:t>
            </a:r>
            <a:endParaRPr kumimoji="1"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5862BE2-96EE-F1AE-8D10-D23500DF36EE}"/>
              </a:ext>
            </a:extLst>
          </p:cNvPr>
          <p:cNvSpPr txBox="1"/>
          <p:nvPr/>
        </p:nvSpPr>
        <p:spPr>
          <a:xfrm>
            <a:off x="719709" y="3953561"/>
            <a:ext cx="9219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模型可以用剩下的细胞的信息来预测所有细胞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Perturbate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之后的结果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1157F24-5451-CD5F-E0A4-71C91FF395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" b="7182"/>
          <a:stretch/>
        </p:blipFill>
        <p:spPr>
          <a:xfrm>
            <a:off x="6670000" y="737630"/>
            <a:ext cx="5522000" cy="290988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98A2169-341D-1891-4A97-007F8655AD97}"/>
              </a:ext>
            </a:extLst>
          </p:cNvPr>
          <p:cNvSpPr/>
          <p:nvPr/>
        </p:nvSpPr>
        <p:spPr>
          <a:xfrm>
            <a:off x="6888088" y="2853442"/>
            <a:ext cx="1152128" cy="7195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3046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 animBg="1"/>
      <p:bldP spid="1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研究背景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8BE75E0-61B5-990F-5EB5-A72A25E4632D}"/>
              </a:ext>
            </a:extLst>
          </p:cNvPr>
          <p:cNvSpPr txBox="1"/>
          <p:nvPr/>
        </p:nvSpPr>
        <p:spPr>
          <a:xfrm>
            <a:off x="723705" y="1494784"/>
            <a:ext cx="79656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目前有什么方法可以解决这个问题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预测扰动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呢？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5189153-6A5F-2615-3C37-C4FC97E43BDF}"/>
              </a:ext>
            </a:extLst>
          </p:cNvPr>
          <p:cNvSpPr txBox="1"/>
          <p:nvPr/>
        </p:nvSpPr>
        <p:spPr>
          <a:xfrm>
            <a:off x="839416" y="2018004"/>
            <a:ext cx="66864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sz="2400" dirty="0">
                <a:latin typeface="+mn-ea"/>
              </a:rPr>
              <a:t>统计学方法如：线性回归</a:t>
            </a:r>
            <a:endParaRPr kumimoji="1" lang="en-US" altLang="zh-CN" sz="2400" dirty="0">
              <a:latin typeface="+mn-ea"/>
            </a:endParaRPr>
          </a:p>
          <a:p>
            <a:pPr marL="342900" indent="-342900">
              <a:buAutoNum type="arabicPeriod"/>
            </a:pPr>
            <a:r>
              <a:rPr kumimoji="1" lang="zh-CN" altLang="en-US" sz="2400" dirty="0">
                <a:latin typeface="+mn-ea"/>
              </a:rPr>
              <a:t>对抗生成网络</a:t>
            </a:r>
            <a:r>
              <a:rPr kumimoji="1" lang="en-US" altLang="zh-CN" sz="2400" dirty="0">
                <a:latin typeface="+mn-ea"/>
              </a:rPr>
              <a:t>(GAN)</a:t>
            </a:r>
            <a:r>
              <a:rPr kumimoji="1" lang="zh-CN" altLang="en-US" sz="2400" dirty="0">
                <a:latin typeface="+mn-ea"/>
              </a:rPr>
              <a:t>及其变种</a:t>
            </a:r>
            <a:r>
              <a:rPr kumimoji="1" lang="en-US" altLang="zh-CN" sz="2400" dirty="0">
                <a:latin typeface="+mn-ea"/>
              </a:rPr>
              <a:t>(</a:t>
            </a:r>
            <a:r>
              <a:rPr kumimoji="1" lang="zh-CN" altLang="en-US" sz="2400" dirty="0">
                <a:latin typeface="+mn-ea"/>
              </a:rPr>
              <a:t>如</a:t>
            </a:r>
            <a:r>
              <a:rPr kumimoji="1" lang="en-US" altLang="zh-CN" sz="2400" dirty="0">
                <a:latin typeface="+mn-ea"/>
              </a:rPr>
              <a:t>:CGAN</a:t>
            </a:r>
            <a:r>
              <a:rPr kumimoji="1" lang="zh-CN" altLang="en-US" sz="2400" dirty="0">
                <a:latin typeface="+mn-ea"/>
              </a:rPr>
              <a:t>和</a:t>
            </a:r>
            <a:r>
              <a:rPr kumimoji="1" lang="en-US" altLang="zh-CN" sz="2400" dirty="0">
                <a:latin typeface="+mn-ea"/>
              </a:rPr>
              <a:t>WGAN)</a:t>
            </a:r>
          </a:p>
          <a:p>
            <a:pPr marL="342900" indent="-342900">
              <a:buAutoNum type="arabicPeriod"/>
            </a:pPr>
            <a:r>
              <a:rPr kumimoji="1" lang="zh-CN" altLang="en-US" sz="2400" dirty="0">
                <a:latin typeface="+mn-ea"/>
              </a:rPr>
              <a:t>变分推断自编码器</a:t>
            </a:r>
            <a:r>
              <a:rPr kumimoji="1" lang="en-US" altLang="zh-CN" sz="2400" dirty="0">
                <a:latin typeface="+mn-ea"/>
              </a:rPr>
              <a:t>(VAE)</a:t>
            </a:r>
            <a:r>
              <a:rPr kumimoji="1" lang="zh-CN" altLang="en-US" sz="2400" dirty="0">
                <a:latin typeface="+mn-ea"/>
              </a:rPr>
              <a:t>及其变种</a:t>
            </a:r>
            <a:r>
              <a:rPr kumimoji="1" lang="en-US" altLang="zh-CN" sz="2400" dirty="0">
                <a:latin typeface="+mn-ea"/>
              </a:rPr>
              <a:t>(</a:t>
            </a:r>
            <a:r>
              <a:rPr kumimoji="1" lang="zh-CN" altLang="en-US" sz="2400" dirty="0">
                <a:latin typeface="+mn-ea"/>
              </a:rPr>
              <a:t>如</a:t>
            </a:r>
            <a:r>
              <a:rPr kumimoji="1" lang="en-US" altLang="zh-CN" sz="2400" dirty="0">
                <a:latin typeface="+mn-ea"/>
              </a:rPr>
              <a:t>:CVAE)</a:t>
            </a:r>
            <a:endParaRPr kumimoji="1" lang="zh-CN" altLang="en-US" sz="2400" dirty="0">
              <a:latin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286BE69-F4D2-6294-DE56-B7CD35A33F5A}"/>
              </a:ext>
            </a:extLst>
          </p:cNvPr>
          <p:cNvSpPr txBox="1"/>
          <p:nvPr/>
        </p:nvSpPr>
        <p:spPr>
          <a:xfrm>
            <a:off x="839416" y="3515529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这些方法存在什么问题？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029C637-029F-E277-4FA6-C3716FDFE107}"/>
              </a:ext>
            </a:extLst>
          </p:cNvPr>
          <p:cNvSpPr txBox="1"/>
          <p:nvPr/>
        </p:nvSpPr>
        <p:spPr>
          <a:xfrm>
            <a:off x="810265" y="4112657"/>
            <a:ext cx="94564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sz="2400" dirty="0">
                <a:latin typeface="+mn-ea"/>
              </a:rPr>
              <a:t>统计学方法预测复杂非线性关系能力较低</a:t>
            </a:r>
            <a:endParaRPr kumimoji="1" lang="en-US" altLang="zh-CN" sz="2400" dirty="0">
              <a:latin typeface="+mn-ea"/>
            </a:endParaRPr>
          </a:p>
          <a:p>
            <a:pPr marL="342900" indent="-342900">
              <a:buAutoNum type="arabicPeriod"/>
            </a:pPr>
            <a:r>
              <a:rPr kumimoji="1" lang="en-US" altLang="zh-CN" sz="2400" dirty="0">
                <a:latin typeface="+mn-ea"/>
              </a:rPr>
              <a:t>GANs</a:t>
            </a:r>
            <a:r>
              <a:rPr kumimoji="1" lang="zh-CN" altLang="en-US" sz="2400" dirty="0">
                <a:latin typeface="+mn-ea"/>
              </a:rPr>
              <a:t>输出的结果过于随机</a:t>
            </a:r>
            <a:r>
              <a:rPr kumimoji="1" lang="en-US" altLang="zh-CN" sz="2400" dirty="0">
                <a:latin typeface="+mn-ea"/>
              </a:rPr>
              <a:t>(too</a:t>
            </a:r>
            <a:r>
              <a:rPr kumimoji="1" lang="zh-CN" altLang="en-US" sz="2400" dirty="0">
                <a:latin typeface="+mn-ea"/>
              </a:rPr>
              <a:t> </a:t>
            </a:r>
            <a:r>
              <a:rPr kumimoji="1" lang="en-US" altLang="zh-CN" sz="2400" dirty="0">
                <a:latin typeface="+mn-ea"/>
              </a:rPr>
              <a:t>versatile),</a:t>
            </a:r>
            <a:r>
              <a:rPr kumimoji="1" lang="zh-CN" altLang="en-US" sz="2400" dirty="0">
                <a:latin typeface="+mn-ea"/>
              </a:rPr>
              <a:t>不容易生成想要的结果</a:t>
            </a:r>
            <a:endParaRPr kumimoji="1" lang="en-US" altLang="zh-CN" sz="2400" dirty="0">
              <a:latin typeface="+mn-ea"/>
            </a:endParaRPr>
          </a:p>
          <a:p>
            <a:pPr marL="342900" indent="-342900">
              <a:buAutoNum type="arabicPeriod"/>
            </a:pPr>
            <a:r>
              <a:rPr kumimoji="1" lang="en-US" altLang="zh-CN" sz="2400" dirty="0">
                <a:latin typeface="+mn-ea"/>
              </a:rPr>
              <a:t>VAEs</a:t>
            </a:r>
            <a:r>
              <a:rPr kumimoji="1" lang="zh-CN" altLang="en-US" sz="2400" dirty="0">
                <a:latin typeface="+mn-ea"/>
              </a:rPr>
              <a:t>则可能得到“模糊”的结果 </a:t>
            </a:r>
            <a:r>
              <a:rPr kumimoji="1" lang="en-US" altLang="zh-CN" sz="2400" dirty="0">
                <a:latin typeface="+mn-ea"/>
              </a:rPr>
              <a:t>(</a:t>
            </a:r>
            <a:r>
              <a:rPr kumimoji="1" lang="zh-CN" altLang="en-US" sz="2400" dirty="0">
                <a:latin typeface="+mn-ea"/>
              </a:rPr>
              <a:t>方差较大的结果</a:t>
            </a:r>
            <a:r>
              <a:rPr kumimoji="1" lang="en-US" altLang="zh-CN" sz="2400" dirty="0"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787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793B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904312" y="1340768"/>
            <a:ext cx="25050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2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9976" y="4147850"/>
            <a:ext cx="449012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summary</a:t>
            </a:r>
            <a:endParaRPr lang="zh-CN" altLang="en-US" spc="600" dirty="0">
              <a:solidFill>
                <a:schemeClr val="tx1">
                  <a:lumMod val="50000"/>
                  <a:lumOff val="50000"/>
                </a:schemeClr>
              </a:solidFill>
              <a:latin typeface="Swis721 Lt BT" panose="020B0403020202020204" pitchFamily="34" charset="0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3917" y="2928975"/>
            <a:ext cx="482079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b="1" spc="600" dirty="0">
                <a:solidFill>
                  <a:srgbClr val="F57FB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文章概括</a:t>
            </a:r>
          </a:p>
        </p:txBody>
      </p:sp>
    </p:spTree>
    <p:extLst>
      <p:ext uri="{BB962C8B-B14F-4D97-AF65-F5344CB8AC3E}">
        <p14:creationId xmlns:p14="http://schemas.microsoft.com/office/powerpoint/2010/main" val="402466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50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600" dirty="0">
                <a:solidFill>
                  <a:srgbClr val="F57FB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文章概括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6DB07136-10A1-7B51-0AF6-E19647FE3248}"/>
              </a:ext>
            </a:extLst>
          </p:cNvPr>
          <p:cNvGrpSpPr/>
          <p:nvPr/>
        </p:nvGrpSpPr>
        <p:grpSpPr>
          <a:xfrm>
            <a:off x="1285836" y="880839"/>
            <a:ext cx="10022755" cy="2428624"/>
            <a:chOff x="713590" y="1276836"/>
            <a:chExt cx="10472632" cy="2537634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C4D23B70-EA33-7E72-4EAE-609DB351A680}"/>
                </a:ext>
              </a:extLst>
            </p:cNvPr>
            <p:cNvGrpSpPr/>
            <p:nvPr/>
          </p:nvGrpSpPr>
          <p:grpSpPr>
            <a:xfrm>
              <a:off x="713590" y="1276836"/>
              <a:ext cx="2761928" cy="2521483"/>
              <a:chOff x="407368" y="1218785"/>
              <a:chExt cx="2761928" cy="2521483"/>
            </a:xfrm>
          </p:grpSpPr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20AEEF38-1D0D-B061-7076-362A6CBBB05F}"/>
                  </a:ext>
                </a:extLst>
              </p:cNvPr>
              <p:cNvGrpSpPr/>
              <p:nvPr/>
            </p:nvGrpSpPr>
            <p:grpSpPr>
              <a:xfrm>
                <a:off x="407368" y="1748306"/>
                <a:ext cx="2761928" cy="1991962"/>
                <a:chOff x="1343472" y="1471086"/>
                <a:chExt cx="2761928" cy="1991962"/>
              </a:xfrm>
            </p:grpSpPr>
            <p:grpSp>
              <p:nvGrpSpPr>
                <p:cNvPr id="49" name="组合 48">
                  <a:extLst>
                    <a:ext uri="{FF2B5EF4-FFF2-40B4-BE49-F238E27FC236}">
                      <a16:creationId xmlns:a16="http://schemas.microsoft.com/office/drawing/2014/main" id="{EF24FA13-B69A-245F-6AB0-9F3C008E71BE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1375876" y="1843048"/>
                  <a:ext cx="1492894" cy="1620000"/>
                  <a:chOff x="973307" y="1039906"/>
                  <a:chExt cx="2020905" cy="2238935"/>
                </a:xfrm>
              </p:grpSpPr>
              <p:grpSp>
                <p:nvGrpSpPr>
                  <p:cNvPr id="96" name="组合 95">
                    <a:extLst>
                      <a:ext uri="{FF2B5EF4-FFF2-40B4-BE49-F238E27FC236}">
                        <a16:creationId xmlns:a16="http://schemas.microsoft.com/office/drawing/2014/main" id="{061CAA99-0689-ED48-8675-8F728DB756F2}"/>
                      </a:ext>
                    </a:extLst>
                  </p:cNvPr>
                  <p:cNvGrpSpPr/>
                  <p:nvPr/>
                </p:nvGrpSpPr>
                <p:grpSpPr>
                  <a:xfrm>
                    <a:off x="1311802" y="1039906"/>
                    <a:ext cx="322730" cy="2238935"/>
                    <a:chOff x="1299882" y="1039906"/>
                    <a:chExt cx="322730" cy="2238935"/>
                  </a:xfrm>
                  <a:solidFill>
                    <a:srgbClr val="FEEFAA"/>
                  </a:solidFill>
                </p:grpSpPr>
                <p:sp>
                  <p:nvSpPr>
                    <p:cNvPr id="124" name="椭圆 123">
                      <a:extLst>
                        <a:ext uri="{FF2B5EF4-FFF2-40B4-BE49-F238E27FC236}">
                          <a16:creationId xmlns:a16="http://schemas.microsoft.com/office/drawing/2014/main" id="{DDCD0DDE-ECB3-F0C0-DE3D-0599B1154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9882" y="1039906"/>
                      <a:ext cx="322730" cy="322730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25" name="椭圆 124">
                      <a:extLst>
                        <a:ext uri="{FF2B5EF4-FFF2-40B4-BE49-F238E27FC236}">
                          <a16:creationId xmlns:a16="http://schemas.microsoft.com/office/drawing/2014/main" id="{3760BFAD-9326-B0F5-DC06-724BD8F83C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9882" y="1423147"/>
                      <a:ext cx="322730" cy="322730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26" name="椭圆 125">
                      <a:extLst>
                        <a:ext uri="{FF2B5EF4-FFF2-40B4-BE49-F238E27FC236}">
                          <a16:creationId xmlns:a16="http://schemas.microsoft.com/office/drawing/2014/main" id="{8E43EBBA-6A04-AC04-0BC2-FEA0ED3EC6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9882" y="1806388"/>
                      <a:ext cx="322730" cy="322730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27" name="椭圆 126">
                      <a:extLst>
                        <a:ext uri="{FF2B5EF4-FFF2-40B4-BE49-F238E27FC236}">
                          <a16:creationId xmlns:a16="http://schemas.microsoft.com/office/drawing/2014/main" id="{49ED8936-CE17-DEB0-3931-76E22C8DE6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9882" y="2189629"/>
                      <a:ext cx="322730" cy="322730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28" name="椭圆 127">
                      <a:extLst>
                        <a:ext uri="{FF2B5EF4-FFF2-40B4-BE49-F238E27FC236}">
                          <a16:creationId xmlns:a16="http://schemas.microsoft.com/office/drawing/2014/main" id="{8C5ECBD3-EBF1-BEE0-3DC4-D7960FCF94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9882" y="2956111"/>
                      <a:ext cx="322730" cy="322730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97" name="组合 96">
                    <a:extLst>
                      <a:ext uri="{FF2B5EF4-FFF2-40B4-BE49-F238E27FC236}">
                        <a16:creationId xmlns:a16="http://schemas.microsoft.com/office/drawing/2014/main" id="{9B5C3D01-2572-A3A4-0589-7A72ECBDCAD0}"/>
                      </a:ext>
                    </a:extLst>
                  </p:cNvPr>
                  <p:cNvGrpSpPr/>
                  <p:nvPr/>
                </p:nvGrpSpPr>
                <p:grpSpPr>
                  <a:xfrm>
                    <a:off x="2671482" y="1348067"/>
                    <a:ext cx="322730" cy="1622612"/>
                    <a:chOff x="2671482" y="1423147"/>
                    <a:chExt cx="322730" cy="1622612"/>
                  </a:xfrm>
                  <a:solidFill>
                    <a:srgbClr val="D4E6FF"/>
                  </a:solidFill>
                </p:grpSpPr>
                <p:sp>
                  <p:nvSpPr>
                    <p:cNvPr id="120" name="椭圆 119">
                      <a:extLst>
                        <a:ext uri="{FF2B5EF4-FFF2-40B4-BE49-F238E27FC236}">
                          <a16:creationId xmlns:a16="http://schemas.microsoft.com/office/drawing/2014/main" id="{1C9732D2-9C5D-06D4-2B69-9BF2E5E8C6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71482" y="1423147"/>
                      <a:ext cx="322730" cy="322730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21" name="椭圆 120">
                      <a:extLst>
                        <a:ext uri="{FF2B5EF4-FFF2-40B4-BE49-F238E27FC236}">
                          <a16:creationId xmlns:a16="http://schemas.microsoft.com/office/drawing/2014/main" id="{2CED0080-A637-07FB-9A59-07C2782842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71482" y="1806388"/>
                      <a:ext cx="322730" cy="322730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22" name="椭圆 121">
                      <a:extLst>
                        <a:ext uri="{FF2B5EF4-FFF2-40B4-BE49-F238E27FC236}">
                          <a16:creationId xmlns:a16="http://schemas.microsoft.com/office/drawing/2014/main" id="{61807DD1-F968-4735-79A4-E0CEE4342A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71482" y="2189629"/>
                      <a:ext cx="322730" cy="322730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23" name="椭圆 122">
                      <a:extLst>
                        <a:ext uri="{FF2B5EF4-FFF2-40B4-BE49-F238E27FC236}">
                          <a16:creationId xmlns:a16="http://schemas.microsoft.com/office/drawing/2014/main" id="{BA0CC1E1-2BE5-0FFB-78DC-BFD068B365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71482" y="2723029"/>
                      <a:ext cx="322730" cy="322730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cxnSp>
                <p:nvCxnSpPr>
                  <p:cNvPr id="98" name="直线连接符 97">
                    <a:extLst>
                      <a:ext uri="{FF2B5EF4-FFF2-40B4-BE49-F238E27FC236}">
                        <a16:creationId xmlns:a16="http://schemas.microsoft.com/office/drawing/2014/main" id="{BF9E0129-BFCC-C81E-ECA3-22954E6C8237}"/>
                      </a:ext>
                    </a:extLst>
                  </p:cNvPr>
                  <p:cNvCxnSpPr>
                    <a:stCxn id="124" idx="6"/>
                    <a:endCxn id="120" idx="2"/>
                  </p:cNvCxnSpPr>
                  <p:nvPr/>
                </p:nvCxnSpPr>
                <p:spPr>
                  <a:xfrm>
                    <a:off x="1634532" y="1201271"/>
                    <a:ext cx="1036950" cy="308161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直线连接符 98">
                    <a:extLst>
                      <a:ext uri="{FF2B5EF4-FFF2-40B4-BE49-F238E27FC236}">
                        <a16:creationId xmlns:a16="http://schemas.microsoft.com/office/drawing/2014/main" id="{218F9B8E-C619-414C-5F0F-5D7DBAF2F44E}"/>
                      </a:ext>
                    </a:extLst>
                  </p:cNvPr>
                  <p:cNvCxnSpPr>
                    <a:stCxn id="124" idx="6"/>
                    <a:endCxn id="121" idx="2"/>
                  </p:cNvCxnSpPr>
                  <p:nvPr/>
                </p:nvCxnSpPr>
                <p:spPr>
                  <a:xfrm>
                    <a:off x="1634532" y="1201271"/>
                    <a:ext cx="1036950" cy="691402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直线连接符 99">
                    <a:extLst>
                      <a:ext uri="{FF2B5EF4-FFF2-40B4-BE49-F238E27FC236}">
                        <a16:creationId xmlns:a16="http://schemas.microsoft.com/office/drawing/2014/main" id="{CFD90F8A-7EB7-C462-B5CF-E9E78A10C5F8}"/>
                      </a:ext>
                    </a:extLst>
                  </p:cNvPr>
                  <p:cNvCxnSpPr>
                    <a:stCxn id="124" idx="6"/>
                    <a:endCxn id="122" idx="2"/>
                  </p:cNvCxnSpPr>
                  <p:nvPr/>
                </p:nvCxnSpPr>
                <p:spPr>
                  <a:xfrm>
                    <a:off x="1634532" y="1201271"/>
                    <a:ext cx="1036950" cy="1074643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直线连接符 100">
                    <a:extLst>
                      <a:ext uri="{FF2B5EF4-FFF2-40B4-BE49-F238E27FC236}">
                        <a16:creationId xmlns:a16="http://schemas.microsoft.com/office/drawing/2014/main" id="{345B4E00-C227-0E52-42B5-01195F6B7811}"/>
                      </a:ext>
                    </a:extLst>
                  </p:cNvPr>
                  <p:cNvCxnSpPr>
                    <a:stCxn id="124" idx="6"/>
                    <a:endCxn id="123" idx="2"/>
                  </p:cNvCxnSpPr>
                  <p:nvPr/>
                </p:nvCxnSpPr>
                <p:spPr>
                  <a:xfrm>
                    <a:off x="1634532" y="1201271"/>
                    <a:ext cx="1036950" cy="1608043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直线连接符 101">
                    <a:extLst>
                      <a:ext uri="{FF2B5EF4-FFF2-40B4-BE49-F238E27FC236}">
                        <a16:creationId xmlns:a16="http://schemas.microsoft.com/office/drawing/2014/main" id="{34FB141E-547E-4A6A-37FE-246E4700D796}"/>
                      </a:ext>
                    </a:extLst>
                  </p:cNvPr>
                  <p:cNvCxnSpPr>
                    <a:stCxn id="125" idx="6"/>
                    <a:endCxn id="120" idx="2"/>
                  </p:cNvCxnSpPr>
                  <p:nvPr/>
                </p:nvCxnSpPr>
                <p:spPr>
                  <a:xfrm flipV="1">
                    <a:off x="1634532" y="1509432"/>
                    <a:ext cx="1036950" cy="75080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直线连接符 102">
                    <a:extLst>
                      <a:ext uri="{FF2B5EF4-FFF2-40B4-BE49-F238E27FC236}">
                        <a16:creationId xmlns:a16="http://schemas.microsoft.com/office/drawing/2014/main" id="{B7EB1E74-71EA-1C47-48D4-332720B47F0F}"/>
                      </a:ext>
                    </a:extLst>
                  </p:cNvPr>
                  <p:cNvCxnSpPr>
                    <a:stCxn id="125" idx="6"/>
                    <a:endCxn id="121" idx="2"/>
                  </p:cNvCxnSpPr>
                  <p:nvPr/>
                </p:nvCxnSpPr>
                <p:spPr>
                  <a:xfrm>
                    <a:off x="1634532" y="1584512"/>
                    <a:ext cx="1036950" cy="308161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直线连接符 103">
                    <a:extLst>
                      <a:ext uri="{FF2B5EF4-FFF2-40B4-BE49-F238E27FC236}">
                        <a16:creationId xmlns:a16="http://schemas.microsoft.com/office/drawing/2014/main" id="{09A7CC13-2D5E-80BB-A826-D37F22E6B8F5}"/>
                      </a:ext>
                    </a:extLst>
                  </p:cNvPr>
                  <p:cNvCxnSpPr>
                    <a:stCxn id="125" idx="6"/>
                    <a:endCxn id="122" idx="2"/>
                  </p:cNvCxnSpPr>
                  <p:nvPr/>
                </p:nvCxnSpPr>
                <p:spPr>
                  <a:xfrm>
                    <a:off x="1634532" y="1584512"/>
                    <a:ext cx="1036950" cy="691402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直线连接符 104">
                    <a:extLst>
                      <a:ext uri="{FF2B5EF4-FFF2-40B4-BE49-F238E27FC236}">
                        <a16:creationId xmlns:a16="http://schemas.microsoft.com/office/drawing/2014/main" id="{E3452722-6C10-F899-5FBB-DE8B3A42063A}"/>
                      </a:ext>
                    </a:extLst>
                  </p:cNvPr>
                  <p:cNvCxnSpPr>
                    <a:stCxn id="125" idx="6"/>
                    <a:endCxn id="122" idx="2"/>
                  </p:cNvCxnSpPr>
                  <p:nvPr/>
                </p:nvCxnSpPr>
                <p:spPr>
                  <a:xfrm>
                    <a:off x="1634532" y="1584512"/>
                    <a:ext cx="1036950" cy="691402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直线连接符 105">
                    <a:extLst>
                      <a:ext uri="{FF2B5EF4-FFF2-40B4-BE49-F238E27FC236}">
                        <a16:creationId xmlns:a16="http://schemas.microsoft.com/office/drawing/2014/main" id="{F45D0CA5-2A06-CBB4-9404-1982BF0F41EA}"/>
                      </a:ext>
                    </a:extLst>
                  </p:cNvPr>
                  <p:cNvCxnSpPr>
                    <a:stCxn id="125" idx="6"/>
                    <a:endCxn id="123" idx="2"/>
                  </p:cNvCxnSpPr>
                  <p:nvPr/>
                </p:nvCxnSpPr>
                <p:spPr>
                  <a:xfrm>
                    <a:off x="1634532" y="1584512"/>
                    <a:ext cx="1036950" cy="1224802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直线连接符 106">
                    <a:extLst>
                      <a:ext uri="{FF2B5EF4-FFF2-40B4-BE49-F238E27FC236}">
                        <a16:creationId xmlns:a16="http://schemas.microsoft.com/office/drawing/2014/main" id="{BAA5F488-9B5C-EDF7-5AAA-6043C4A576B9}"/>
                      </a:ext>
                    </a:extLst>
                  </p:cNvPr>
                  <p:cNvCxnSpPr>
                    <a:stCxn id="126" idx="6"/>
                    <a:endCxn id="120" idx="2"/>
                  </p:cNvCxnSpPr>
                  <p:nvPr/>
                </p:nvCxnSpPr>
                <p:spPr>
                  <a:xfrm flipV="1">
                    <a:off x="1634532" y="1509432"/>
                    <a:ext cx="1036950" cy="458321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直线连接符 107">
                    <a:extLst>
                      <a:ext uri="{FF2B5EF4-FFF2-40B4-BE49-F238E27FC236}">
                        <a16:creationId xmlns:a16="http://schemas.microsoft.com/office/drawing/2014/main" id="{4B98E41F-3BAC-D59B-FF11-56C234E3574D}"/>
                      </a:ext>
                    </a:extLst>
                  </p:cNvPr>
                  <p:cNvCxnSpPr>
                    <a:stCxn id="126" idx="6"/>
                    <a:endCxn id="121" idx="2"/>
                  </p:cNvCxnSpPr>
                  <p:nvPr/>
                </p:nvCxnSpPr>
                <p:spPr>
                  <a:xfrm flipV="1">
                    <a:off x="1634532" y="1892673"/>
                    <a:ext cx="1036950" cy="75080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直线连接符 108">
                    <a:extLst>
                      <a:ext uri="{FF2B5EF4-FFF2-40B4-BE49-F238E27FC236}">
                        <a16:creationId xmlns:a16="http://schemas.microsoft.com/office/drawing/2014/main" id="{DD3CF060-FE72-1A82-A0EF-22C140085EED}"/>
                      </a:ext>
                    </a:extLst>
                  </p:cNvPr>
                  <p:cNvCxnSpPr>
                    <a:stCxn id="126" idx="6"/>
                    <a:endCxn id="123" idx="2"/>
                  </p:cNvCxnSpPr>
                  <p:nvPr/>
                </p:nvCxnSpPr>
                <p:spPr>
                  <a:xfrm>
                    <a:off x="1634532" y="1967753"/>
                    <a:ext cx="1036950" cy="841561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0" name="直线连接符 109">
                    <a:extLst>
                      <a:ext uri="{FF2B5EF4-FFF2-40B4-BE49-F238E27FC236}">
                        <a16:creationId xmlns:a16="http://schemas.microsoft.com/office/drawing/2014/main" id="{803F5E85-3E9D-D392-A479-375AAB61E2F4}"/>
                      </a:ext>
                    </a:extLst>
                  </p:cNvPr>
                  <p:cNvCxnSpPr>
                    <a:stCxn id="126" idx="6"/>
                    <a:endCxn id="122" idx="2"/>
                  </p:cNvCxnSpPr>
                  <p:nvPr/>
                </p:nvCxnSpPr>
                <p:spPr>
                  <a:xfrm>
                    <a:off x="1634532" y="1967753"/>
                    <a:ext cx="1036950" cy="308161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1" name="直线连接符 110">
                    <a:extLst>
                      <a:ext uri="{FF2B5EF4-FFF2-40B4-BE49-F238E27FC236}">
                        <a16:creationId xmlns:a16="http://schemas.microsoft.com/office/drawing/2014/main" id="{829ADB29-9297-35B9-C592-B417778F6FFE}"/>
                      </a:ext>
                    </a:extLst>
                  </p:cNvPr>
                  <p:cNvCxnSpPr>
                    <a:stCxn id="127" idx="6"/>
                    <a:endCxn id="120" idx="2"/>
                  </p:cNvCxnSpPr>
                  <p:nvPr/>
                </p:nvCxnSpPr>
                <p:spPr>
                  <a:xfrm flipV="1">
                    <a:off x="1634532" y="1509432"/>
                    <a:ext cx="1036950" cy="841562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2" name="直线连接符 111">
                    <a:extLst>
                      <a:ext uri="{FF2B5EF4-FFF2-40B4-BE49-F238E27FC236}">
                        <a16:creationId xmlns:a16="http://schemas.microsoft.com/office/drawing/2014/main" id="{62BEA4CA-010D-A5E3-64D4-067AA63E6681}"/>
                      </a:ext>
                    </a:extLst>
                  </p:cNvPr>
                  <p:cNvCxnSpPr>
                    <a:stCxn id="127" idx="6"/>
                    <a:endCxn id="122" idx="2"/>
                  </p:cNvCxnSpPr>
                  <p:nvPr/>
                </p:nvCxnSpPr>
                <p:spPr>
                  <a:xfrm flipV="1">
                    <a:off x="1634532" y="2275914"/>
                    <a:ext cx="1036950" cy="75080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3" name="直线连接符 112">
                    <a:extLst>
                      <a:ext uri="{FF2B5EF4-FFF2-40B4-BE49-F238E27FC236}">
                        <a16:creationId xmlns:a16="http://schemas.microsoft.com/office/drawing/2014/main" id="{1456D40D-4FFE-C43D-B5D8-F352D3A2F169}"/>
                      </a:ext>
                    </a:extLst>
                  </p:cNvPr>
                  <p:cNvCxnSpPr>
                    <a:stCxn id="127" idx="6"/>
                    <a:endCxn id="121" idx="2"/>
                  </p:cNvCxnSpPr>
                  <p:nvPr/>
                </p:nvCxnSpPr>
                <p:spPr>
                  <a:xfrm flipV="1">
                    <a:off x="1634532" y="1892673"/>
                    <a:ext cx="1036950" cy="458321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4" name="直线连接符 113">
                    <a:extLst>
                      <a:ext uri="{FF2B5EF4-FFF2-40B4-BE49-F238E27FC236}">
                        <a16:creationId xmlns:a16="http://schemas.microsoft.com/office/drawing/2014/main" id="{93199E0F-C8B5-F734-8433-2C9BF6C205B1}"/>
                      </a:ext>
                    </a:extLst>
                  </p:cNvPr>
                  <p:cNvCxnSpPr>
                    <a:stCxn id="127" idx="6"/>
                    <a:endCxn id="123" idx="2"/>
                  </p:cNvCxnSpPr>
                  <p:nvPr/>
                </p:nvCxnSpPr>
                <p:spPr>
                  <a:xfrm>
                    <a:off x="1634532" y="2350994"/>
                    <a:ext cx="1036950" cy="458320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直线连接符 114">
                    <a:extLst>
                      <a:ext uri="{FF2B5EF4-FFF2-40B4-BE49-F238E27FC236}">
                        <a16:creationId xmlns:a16="http://schemas.microsoft.com/office/drawing/2014/main" id="{EA056FD4-DC2C-6AC9-A0EC-4CFF84582BF1}"/>
                      </a:ext>
                    </a:extLst>
                  </p:cNvPr>
                  <p:cNvCxnSpPr>
                    <a:stCxn id="128" idx="6"/>
                    <a:endCxn id="120" idx="2"/>
                  </p:cNvCxnSpPr>
                  <p:nvPr/>
                </p:nvCxnSpPr>
                <p:spPr>
                  <a:xfrm flipV="1">
                    <a:off x="1634532" y="1509432"/>
                    <a:ext cx="1036950" cy="1608044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" name="直线连接符 115">
                    <a:extLst>
                      <a:ext uri="{FF2B5EF4-FFF2-40B4-BE49-F238E27FC236}">
                        <a16:creationId xmlns:a16="http://schemas.microsoft.com/office/drawing/2014/main" id="{46227F80-BDF2-FA0F-9E90-34202277F2FC}"/>
                      </a:ext>
                    </a:extLst>
                  </p:cNvPr>
                  <p:cNvCxnSpPr>
                    <a:stCxn id="128" idx="6"/>
                    <a:endCxn id="121" idx="2"/>
                  </p:cNvCxnSpPr>
                  <p:nvPr/>
                </p:nvCxnSpPr>
                <p:spPr>
                  <a:xfrm flipV="1">
                    <a:off x="1634532" y="1892673"/>
                    <a:ext cx="1036950" cy="1224803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直线连接符 116">
                    <a:extLst>
                      <a:ext uri="{FF2B5EF4-FFF2-40B4-BE49-F238E27FC236}">
                        <a16:creationId xmlns:a16="http://schemas.microsoft.com/office/drawing/2014/main" id="{CF0B3190-D227-40A2-7896-F3E60A07FC07}"/>
                      </a:ext>
                    </a:extLst>
                  </p:cNvPr>
                  <p:cNvCxnSpPr>
                    <a:stCxn id="128" idx="6"/>
                    <a:endCxn id="122" idx="2"/>
                  </p:cNvCxnSpPr>
                  <p:nvPr/>
                </p:nvCxnSpPr>
                <p:spPr>
                  <a:xfrm flipV="1">
                    <a:off x="1634532" y="2275914"/>
                    <a:ext cx="1036950" cy="841562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8" name="直线连接符 117">
                    <a:extLst>
                      <a:ext uri="{FF2B5EF4-FFF2-40B4-BE49-F238E27FC236}">
                        <a16:creationId xmlns:a16="http://schemas.microsoft.com/office/drawing/2014/main" id="{88D779BA-D53C-54E6-57D6-5A3E8137C8BE}"/>
                      </a:ext>
                    </a:extLst>
                  </p:cNvPr>
                  <p:cNvCxnSpPr>
                    <a:stCxn id="128" idx="6"/>
                    <a:endCxn id="123" idx="2"/>
                  </p:cNvCxnSpPr>
                  <p:nvPr/>
                </p:nvCxnSpPr>
                <p:spPr>
                  <a:xfrm flipV="1">
                    <a:off x="1634532" y="2809314"/>
                    <a:ext cx="1036950" cy="308162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9" name="文本框 118">
                    <a:extLst>
                      <a:ext uri="{FF2B5EF4-FFF2-40B4-BE49-F238E27FC236}">
                        <a16:creationId xmlns:a16="http://schemas.microsoft.com/office/drawing/2014/main" id="{130DD3D7-F6D5-6F62-FAF5-2EF7B7D3C90F}"/>
                      </a:ext>
                    </a:extLst>
                  </p:cNvPr>
                  <p:cNvSpPr txBox="1"/>
                  <p:nvPr/>
                </p:nvSpPr>
                <p:spPr>
                  <a:xfrm>
                    <a:off x="973307" y="2353927"/>
                    <a:ext cx="587698" cy="53335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…</a:t>
                    </a:r>
                    <a:endParaRPr kumimoji="1"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BAEB73AD-FC30-6699-A9DC-7FD6217F65C3}"/>
                    </a:ext>
                  </a:extLst>
                </p:cNvPr>
                <p:cNvSpPr/>
                <p:nvPr/>
              </p:nvSpPr>
              <p:spPr>
                <a:xfrm>
                  <a:off x="1343472" y="1883139"/>
                  <a:ext cx="180000" cy="143956"/>
                </a:xfrm>
                <a:prstGeom prst="rect">
                  <a:avLst/>
                </a:prstGeom>
                <a:solidFill>
                  <a:srgbClr val="FFC24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DD7A49CB-5585-E170-FE45-9AF740A698DE}"/>
                    </a:ext>
                  </a:extLst>
                </p:cNvPr>
                <p:cNvSpPr/>
                <p:nvPr/>
              </p:nvSpPr>
              <p:spPr>
                <a:xfrm>
                  <a:off x="1343472" y="2170005"/>
                  <a:ext cx="180000" cy="143956"/>
                </a:xfrm>
                <a:prstGeom prst="rect">
                  <a:avLst/>
                </a:prstGeom>
                <a:solidFill>
                  <a:srgbClr val="FFC24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78B6DCFF-E153-75C0-73A5-291571806DE5}"/>
                    </a:ext>
                  </a:extLst>
                </p:cNvPr>
                <p:cNvSpPr/>
                <p:nvPr/>
              </p:nvSpPr>
              <p:spPr>
                <a:xfrm>
                  <a:off x="1343472" y="2456871"/>
                  <a:ext cx="180000" cy="143956"/>
                </a:xfrm>
                <a:prstGeom prst="rect">
                  <a:avLst/>
                </a:prstGeom>
                <a:solidFill>
                  <a:srgbClr val="FFC24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矩形 52">
                  <a:extLst>
                    <a:ext uri="{FF2B5EF4-FFF2-40B4-BE49-F238E27FC236}">
                      <a16:creationId xmlns:a16="http://schemas.microsoft.com/office/drawing/2014/main" id="{8920768F-CBB5-A80D-24F2-8FB590716C43}"/>
                    </a:ext>
                  </a:extLst>
                </p:cNvPr>
                <p:cNvSpPr/>
                <p:nvPr/>
              </p:nvSpPr>
              <p:spPr>
                <a:xfrm>
                  <a:off x="1343472" y="2743738"/>
                  <a:ext cx="180000" cy="143956"/>
                </a:xfrm>
                <a:prstGeom prst="rect">
                  <a:avLst/>
                </a:prstGeom>
                <a:solidFill>
                  <a:srgbClr val="FFC24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4" name="矩形 53">
                  <a:extLst>
                    <a:ext uri="{FF2B5EF4-FFF2-40B4-BE49-F238E27FC236}">
                      <a16:creationId xmlns:a16="http://schemas.microsoft.com/office/drawing/2014/main" id="{EF50B98C-09FD-558E-5EDD-D6F77070F60A}"/>
                    </a:ext>
                  </a:extLst>
                </p:cNvPr>
                <p:cNvSpPr/>
                <p:nvPr/>
              </p:nvSpPr>
              <p:spPr>
                <a:xfrm>
                  <a:off x="1343472" y="3276235"/>
                  <a:ext cx="180000" cy="143956"/>
                </a:xfrm>
                <a:prstGeom prst="rect">
                  <a:avLst/>
                </a:prstGeom>
                <a:solidFill>
                  <a:srgbClr val="FFC24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5" name="文本框 54">
                      <a:extLst>
                        <a:ext uri="{FF2B5EF4-FFF2-40B4-BE49-F238E27FC236}">
                          <a16:creationId xmlns:a16="http://schemas.microsoft.com/office/drawing/2014/main" id="{0AD9E43A-553D-00E4-F9E4-837B09BD9CC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864340" y="1471086"/>
                      <a:ext cx="649200" cy="38865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sSubSup>
                            <m:sSubSupPr>
                              <m:ctrlPr>
                                <a:rPr lang="zh-CN" altLang="zh-CN" i="1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𝜃</m:t>
                              </m:r>
                            </m:sub>
                            <m:sup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sup>
                          </m:sSubSup>
                          <m:d>
                            <m:dPr>
                              <m:ctrlPr>
                                <a:rPr lang="zh-CN" altLang="zh-CN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.</m:t>
                              </m:r>
                            </m:e>
                          </m:d>
                        </m:oMath>
                      </a14:m>
                      <a:r>
                        <a:rPr lang="zh-CN" altLang="zh-C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kumimoji="1"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55" name="文本框 54">
                      <a:extLst>
                        <a:ext uri="{FF2B5EF4-FFF2-40B4-BE49-F238E27FC236}">
                          <a16:creationId xmlns:a16="http://schemas.microsoft.com/office/drawing/2014/main" id="{0AD9E43A-553D-00E4-F9E4-837B09BD9CC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864340" y="1471086"/>
                      <a:ext cx="649200" cy="388657"/>
                    </a:xfrm>
                    <a:prstGeom prst="rect">
                      <a:avLst/>
                    </a:prstGeom>
                    <a:blipFill>
                      <a:blip r:embed="rId2"/>
                      <a:stretch>
                        <a:fillRect b="-6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56" name="组合 55">
                  <a:extLst>
                    <a:ext uri="{FF2B5EF4-FFF2-40B4-BE49-F238E27FC236}">
                      <a16:creationId xmlns:a16="http://schemas.microsoft.com/office/drawing/2014/main" id="{C8F73E2F-96EE-9927-618D-EE9956B10FB0}"/>
                    </a:ext>
                  </a:extLst>
                </p:cNvPr>
                <p:cNvGrpSpPr/>
                <p:nvPr/>
              </p:nvGrpSpPr>
              <p:grpSpPr>
                <a:xfrm flipH="1">
                  <a:off x="3635991" y="1843048"/>
                  <a:ext cx="238694" cy="1620000"/>
                  <a:chOff x="1299882" y="1039906"/>
                  <a:chExt cx="322730" cy="2238935"/>
                </a:xfrm>
                <a:solidFill>
                  <a:srgbClr val="FEEFAA"/>
                </a:solidFill>
              </p:grpSpPr>
              <p:sp>
                <p:nvSpPr>
                  <p:cNvPr id="91" name="椭圆 90">
                    <a:extLst>
                      <a:ext uri="{FF2B5EF4-FFF2-40B4-BE49-F238E27FC236}">
                        <a16:creationId xmlns:a16="http://schemas.microsoft.com/office/drawing/2014/main" id="{A57BF7AA-CE21-9CD9-640E-BB62B3711AE8}"/>
                      </a:ext>
                    </a:extLst>
                  </p:cNvPr>
                  <p:cNvSpPr/>
                  <p:nvPr/>
                </p:nvSpPr>
                <p:spPr>
                  <a:xfrm>
                    <a:off x="1299882" y="1039906"/>
                    <a:ext cx="322730" cy="322730"/>
                  </a:xfrm>
                  <a:prstGeom prst="ellipse">
                    <a:avLst/>
                  </a:prstGeom>
                  <a:solidFill>
                    <a:srgbClr val="DF7A5D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rgbClr val="DF7A5D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92" name="椭圆 91">
                    <a:extLst>
                      <a:ext uri="{FF2B5EF4-FFF2-40B4-BE49-F238E27FC236}">
                        <a16:creationId xmlns:a16="http://schemas.microsoft.com/office/drawing/2014/main" id="{C8F5525B-9647-9722-1580-1AB0CB76EB63}"/>
                      </a:ext>
                    </a:extLst>
                  </p:cNvPr>
                  <p:cNvSpPr/>
                  <p:nvPr/>
                </p:nvSpPr>
                <p:spPr>
                  <a:xfrm>
                    <a:off x="1299882" y="1423147"/>
                    <a:ext cx="322730" cy="322730"/>
                  </a:xfrm>
                  <a:prstGeom prst="ellipse">
                    <a:avLst/>
                  </a:prstGeom>
                  <a:solidFill>
                    <a:srgbClr val="DF7A5D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rgbClr val="DF7A5D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93" name="椭圆 92">
                    <a:extLst>
                      <a:ext uri="{FF2B5EF4-FFF2-40B4-BE49-F238E27FC236}">
                        <a16:creationId xmlns:a16="http://schemas.microsoft.com/office/drawing/2014/main" id="{23CA80F9-03AD-0A63-3D9A-08C8EC7A094E}"/>
                      </a:ext>
                    </a:extLst>
                  </p:cNvPr>
                  <p:cNvSpPr/>
                  <p:nvPr/>
                </p:nvSpPr>
                <p:spPr>
                  <a:xfrm>
                    <a:off x="1299882" y="1806388"/>
                    <a:ext cx="322730" cy="322730"/>
                  </a:xfrm>
                  <a:prstGeom prst="ellipse">
                    <a:avLst/>
                  </a:prstGeom>
                  <a:solidFill>
                    <a:srgbClr val="DF7A5D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rgbClr val="DF7A5D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94" name="椭圆 93">
                    <a:extLst>
                      <a:ext uri="{FF2B5EF4-FFF2-40B4-BE49-F238E27FC236}">
                        <a16:creationId xmlns:a16="http://schemas.microsoft.com/office/drawing/2014/main" id="{472DCCD3-E3E0-4C82-9F4F-8C4440F907A0}"/>
                      </a:ext>
                    </a:extLst>
                  </p:cNvPr>
                  <p:cNvSpPr/>
                  <p:nvPr/>
                </p:nvSpPr>
                <p:spPr>
                  <a:xfrm>
                    <a:off x="1299882" y="2189629"/>
                    <a:ext cx="322730" cy="322730"/>
                  </a:xfrm>
                  <a:prstGeom prst="ellipse">
                    <a:avLst/>
                  </a:prstGeom>
                  <a:solidFill>
                    <a:srgbClr val="DF7A5D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rgbClr val="DF7A5D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95" name="椭圆 94">
                    <a:extLst>
                      <a:ext uri="{FF2B5EF4-FFF2-40B4-BE49-F238E27FC236}">
                        <a16:creationId xmlns:a16="http://schemas.microsoft.com/office/drawing/2014/main" id="{8D67A0C0-F13E-0778-5D6C-505EDBC51D85}"/>
                      </a:ext>
                    </a:extLst>
                  </p:cNvPr>
                  <p:cNvSpPr/>
                  <p:nvPr/>
                </p:nvSpPr>
                <p:spPr>
                  <a:xfrm>
                    <a:off x="1299882" y="2956111"/>
                    <a:ext cx="322730" cy="322730"/>
                  </a:xfrm>
                  <a:prstGeom prst="ellipse">
                    <a:avLst/>
                  </a:prstGeom>
                  <a:solidFill>
                    <a:srgbClr val="DF7A5D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srgbClr val="DF7A5D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974BBAE2-BB19-39CC-56C8-B33F18AF8022}"/>
                    </a:ext>
                  </a:extLst>
                </p:cNvPr>
                <p:cNvGrpSpPr/>
                <p:nvPr/>
              </p:nvGrpSpPr>
              <p:grpSpPr>
                <a:xfrm flipH="1">
                  <a:off x="2630361" y="2066020"/>
                  <a:ext cx="238694" cy="1174054"/>
                  <a:chOff x="2671482" y="1423147"/>
                  <a:chExt cx="322731" cy="1622612"/>
                </a:xfrm>
                <a:solidFill>
                  <a:srgbClr val="D4E6FF"/>
                </a:solidFill>
              </p:grpSpPr>
              <p:sp>
                <p:nvSpPr>
                  <p:cNvPr id="87" name="椭圆 86">
                    <a:extLst>
                      <a:ext uri="{FF2B5EF4-FFF2-40B4-BE49-F238E27FC236}">
                        <a16:creationId xmlns:a16="http://schemas.microsoft.com/office/drawing/2014/main" id="{05C2862B-1F12-9FA7-C4D5-9C30FAF05047}"/>
                      </a:ext>
                    </a:extLst>
                  </p:cNvPr>
                  <p:cNvSpPr/>
                  <p:nvPr/>
                </p:nvSpPr>
                <p:spPr>
                  <a:xfrm>
                    <a:off x="2671482" y="1423147"/>
                    <a:ext cx="322730" cy="32273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8" name="椭圆 87">
                    <a:extLst>
                      <a:ext uri="{FF2B5EF4-FFF2-40B4-BE49-F238E27FC236}">
                        <a16:creationId xmlns:a16="http://schemas.microsoft.com/office/drawing/2014/main" id="{5E74C6B1-DF9B-8088-7EA1-79CBB66F8A31}"/>
                      </a:ext>
                    </a:extLst>
                  </p:cNvPr>
                  <p:cNvSpPr/>
                  <p:nvPr/>
                </p:nvSpPr>
                <p:spPr>
                  <a:xfrm>
                    <a:off x="2671482" y="1806388"/>
                    <a:ext cx="322730" cy="32273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89" name="椭圆 88">
                    <a:extLst>
                      <a:ext uri="{FF2B5EF4-FFF2-40B4-BE49-F238E27FC236}">
                        <a16:creationId xmlns:a16="http://schemas.microsoft.com/office/drawing/2014/main" id="{A032BBD8-52CB-A850-51E7-C5078664BCF8}"/>
                      </a:ext>
                    </a:extLst>
                  </p:cNvPr>
                  <p:cNvSpPr/>
                  <p:nvPr/>
                </p:nvSpPr>
                <p:spPr>
                  <a:xfrm>
                    <a:off x="2671483" y="2189629"/>
                    <a:ext cx="322730" cy="32273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90" name="椭圆 89">
                    <a:extLst>
                      <a:ext uri="{FF2B5EF4-FFF2-40B4-BE49-F238E27FC236}">
                        <a16:creationId xmlns:a16="http://schemas.microsoft.com/office/drawing/2014/main" id="{2BE725B3-EF56-8FA3-444D-CD42A464ED74}"/>
                      </a:ext>
                    </a:extLst>
                  </p:cNvPr>
                  <p:cNvSpPr/>
                  <p:nvPr/>
                </p:nvSpPr>
                <p:spPr>
                  <a:xfrm>
                    <a:off x="2671482" y="2723029"/>
                    <a:ext cx="322730" cy="32273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cxnSp>
              <p:nvCxnSpPr>
                <p:cNvPr id="58" name="直线连接符 57">
                  <a:extLst>
                    <a:ext uri="{FF2B5EF4-FFF2-40B4-BE49-F238E27FC236}">
                      <a16:creationId xmlns:a16="http://schemas.microsoft.com/office/drawing/2014/main" id="{73B903D2-33C2-0F20-5D47-18A710801E3F}"/>
                    </a:ext>
                  </a:extLst>
                </p:cNvPr>
                <p:cNvCxnSpPr>
                  <a:stCxn id="91" idx="6"/>
                  <a:endCxn id="87" idx="2"/>
                </p:cNvCxnSpPr>
                <p:nvPr/>
              </p:nvCxnSpPr>
              <p:spPr>
                <a:xfrm flipH="1">
                  <a:off x="2869055" y="1959805"/>
                  <a:ext cx="766936" cy="22297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直线连接符 58">
                  <a:extLst>
                    <a:ext uri="{FF2B5EF4-FFF2-40B4-BE49-F238E27FC236}">
                      <a16:creationId xmlns:a16="http://schemas.microsoft.com/office/drawing/2014/main" id="{43A8888D-7570-1DA5-332F-1CAC5E3E2982}"/>
                    </a:ext>
                  </a:extLst>
                </p:cNvPr>
                <p:cNvCxnSpPr>
                  <a:stCxn id="91" idx="6"/>
                  <a:endCxn id="88" idx="2"/>
                </p:cNvCxnSpPr>
                <p:nvPr/>
              </p:nvCxnSpPr>
              <p:spPr>
                <a:xfrm flipH="1">
                  <a:off x="2869055" y="1959805"/>
                  <a:ext cx="766936" cy="500270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直线连接符 59">
                  <a:extLst>
                    <a:ext uri="{FF2B5EF4-FFF2-40B4-BE49-F238E27FC236}">
                      <a16:creationId xmlns:a16="http://schemas.microsoft.com/office/drawing/2014/main" id="{EA52D8DC-19AC-D1E0-AF24-137A2D54D9CE}"/>
                    </a:ext>
                  </a:extLst>
                </p:cNvPr>
                <p:cNvCxnSpPr>
                  <a:stCxn id="91" idx="6"/>
                  <a:endCxn id="89" idx="2"/>
                </p:cNvCxnSpPr>
                <p:nvPr/>
              </p:nvCxnSpPr>
              <p:spPr>
                <a:xfrm flipH="1">
                  <a:off x="2869055" y="1959805"/>
                  <a:ext cx="766936" cy="777567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直线连接符 60">
                  <a:extLst>
                    <a:ext uri="{FF2B5EF4-FFF2-40B4-BE49-F238E27FC236}">
                      <a16:creationId xmlns:a16="http://schemas.microsoft.com/office/drawing/2014/main" id="{6FD78932-251C-D0BC-1869-A6272831EC58}"/>
                    </a:ext>
                  </a:extLst>
                </p:cNvPr>
                <p:cNvCxnSpPr>
                  <a:stCxn id="91" idx="6"/>
                  <a:endCxn id="90" idx="2"/>
                </p:cNvCxnSpPr>
                <p:nvPr/>
              </p:nvCxnSpPr>
              <p:spPr>
                <a:xfrm flipH="1">
                  <a:off x="2869055" y="1959805"/>
                  <a:ext cx="766936" cy="1163513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直线连接符 61">
                  <a:extLst>
                    <a:ext uri="{FF2B5EF4-FFF2-40B4-BE49-F238E27FC236}">
                      <a16:creationId xmlns:a16="http://schemas.microsoft.com/office/drawing/2014/main" id="{B53CE812-A6F6-ABF5-5CF8-8E64EAC704A1}"/>
                    </a:ext>
                  </a:extLst>
                </p:cNvPr>
                <p:cNvCxnSpPr>
                  <a:stCxn id="92" idx="6"/>
                  <a:endCxn id="87" idx="2"/>
                </p:cNvCxnSpPr>
                <p:nvPr/>
              </p:nvCxnSpPr>
              <p:spPr>
                <a:xfrm flipH="1" flipV="1">
                  <a:off x="2869055" y="2182777"/>
                  <a:ext cx="766936" cy="54325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直线连接符 62">
                  <a:extLst>
                    <a:ext uri="{FF2B5EF4-FFF2-40B4-BE49-F238E27FC236}">
                      <a16:creationId xmlns:a16="http://schemas.microsoft.com/office/drawing/2014/main" id="{66048949-42B6-8C1A-F815-D5EF497B2652}"/>
                    </a:ext>
                  </a:extLst>
                </p:cNvPr>
                <p:cNvCxnSpPr>
                  <a:stCxn id="92" idx="6"/>
                  <a:endCxn id="88" idx="2"/>
                </p:cNvCxnSpPr>
                <p:nvPr/>
              </p:nvCxnSpPr>
              <p:spPr>
                <a:xfrm flipH="1">
                  <a:off x="2869055" y="2237102"/>
                  <a:ext cx="766936" cy="22297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直线连接符 63">
                  <a:extLst>
                    <a:ext uri="{FF2B5EF4-FFF2-40B4-BE49-F238E27FC236}">
                      <a16:creationId xmlns:a16="http://schemas.microsoft.com/office/drawing/2014/main" id="{68A332FB-AD55-A0EA-4CC9-544DE42DD9A6}"/>
                    </a:ext>
                  </a:extLst>
                </p:cNvPr>
                <p:cNvCxnSpPr>
                  <a:stCxn id="92" idx="6"/>
                  <a:endCxn id="89" idx="2"/>
                </p:cNvCxnSpPr>
                <p:nvPr/>
              </p:nvCxnSpPr>
              <p:spPr>
                <a:xfrm flipH="1">
                  <a:off x="2869055" y="2237102"/>
                  <a:ext cx="766936" cy="500270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线连接符 64">
                  <a:extLst>
                    <a:ext uri="{FF2B5EF4-FFF2-40B4-BE49-F238E27FC236}">
                      <a16:creationId xmlns:a16="http://schemas.microsoft.com/office/drawing/2014/main" id="{4F5F6E9E-116A-87C4-AEBD-ABCB73CB4556}"/>
                    </a:ext>
                  </a:extLst>
                </p:cNvPr>
                <p:cNvCxnSpPr>
                  <a:stCxn id="92" idx="6"/>
                  <a:endCxn id="89" idx="2"/>
                </p:cNvCxnSpPr>
                <p:nvPr/>
              </p:nvCxnSpPr>
              <p:spPr>
                <a:xfrm flipH="1">
                  <a:off x="2869055" y="2237102"/>
                  <a:ext cx="766936" cy="500270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线连接符 65">
                  <a:extLst>
                    <a:ext uri="{FF2B5EF4-FFF2-40B4-BE49-F238E27FC236}">
                      <a16:creationId xmlns:a16="http://schemas.microsoft.com/office/drawing/2014/main" id="{F44684D5-ED5D-3A47-4AC2-CBCDCC13D977}"/>
                    </a:ext>
                  </a:extLst>
                </p:cNvPr>
                <p:cNvCxnSpPr>
                  <a:stCxn id="92" idx="6"/>
                  <a:endCxn id="90" idx="2"/>
                </p:cNvCxnSpPr>
                <p:nvPr/>
              </p:nvCxnSpPr>
              <p:spPr>
                <a:xfrm flipH="1">
                  <a:off x="2869055" y="2237102"/>
                  <a:ext cx="766936" cy="886216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直线连接符 66">
                  <a:extLst>
                    <a:ext uri="{FF2B5EF4-FFF2-40B4-BE49-F238E27FC236}">
                      <a16:creationId xmlns:a16="http://schemas.microsoft.com/office/drawing/2014/main" id="{CDB4B65D-BE03-2CD0-176D-3B818D6CB725}"/>
                    </a:ext>
                  </a:extLst>
                </p:cNvPr>
                <p:cNvCxnSpPr>
                  <a:stCxn id="93" idx="6"/>
                  <a:endCxn id="87" idx="2"/>
                </p:cNvCxnSpPr>
                <p:nvPr/>
              </p:nvCxnSpPr>
              <p:spPr>
                <a:xfrm flipH="1" flipV="1">
                  <a:off x="2869055" y="2182777"/>
                  <a:ext cx="766936" cy="33162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直线连接符 67">
                  <a:extLst>
                    <a:ext uri="{FF2B5EF4-FFF2-40B4-BE49-F238E27FC236}">
                      <a16:creationId xmlns:a16="http://schemas.microsoft.com/office/drawing/2014/main" id="{9E57DB77-DF08-7D9C-9AE5-FFDFCD746A6C}"/>
                    </a:ext>
                  </a:extLst>
                </p:cNvPr>
                <p:cNvCxnSpPr>
                  <a:stCxn id="93" idx="6"/>
                  <a:endCxn id="88" idx="2"/>
                </p:cNvCxnSpPr>
                <p:nvPr/>
              </p:nvCxnSpPr>
              <p:spPr>
                <a:xfrm flipH="1" flipV="1">
                  <a:off x="2869055" y="2460075"/>
                  <a:ext cx="766936" cy="54325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直线连接符 68">
                  <a:extLst>
                    <a:ext uri="{FF2B5EF4-FFF2-40B4-BE49-F238E27FC236}">
                      <a16:creationId xmlns:a16="http://schemas.microsoft.com/office/drawing/2014/main" id="{00FE8254-1F29-9564-36BA-9943592EADE8}"/>
                    </a:ext>
                  </a:extLst>
                </p:cNvPr>
                <p:cNvCxnSpPr>
                  <a:stCxn id="93" idx="6"/>
                  <a:endCxn id="90" idx="2"/>
                </p:cNvCxnSpPr>
                <p:nvPr/>
              </p:nvCxnSpPr>
              <p:spPr>
                <a:xfrm flipH="1">
                  <a:off x="2869055" y="2514399"/>
                  <a:ext cx="766936" cy="60891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线连接符 69">
                  <a:extLst>
                    <a:ext uri="{FF2B5EF4-FFF2-40B4-BE49-F238E27FC236}">
                      <a16:creationId xmlns:a16="http://schemas.microsoft.com/office/drawing/2014/main" id="{C7688574-11C7-9169-898F-C316B790BCB0}"/>
                    </a:ext>
                  </a:extLst>
                </p:cNvPr>
                <p:cNvCxnSpPr>
                  <a:stCxn id="93" idx="6"/>
                  <a:endCxn id="89" idx="2"/>
                </p:cNvCxnSpPr>
                <p:nvPr/>
              </p:nvCxnSpPr>
              <p:spPr>
                <a:xfrm flipH="1">
                  <a:off x="2869055" y="2514399"/>
                  <a:ext cx="766936" cy="22297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直线连接符 70">
                  <a:extLst>
                    <a:ext uri="{FF2B5EF4-FFF2-40B4-BE49-F238E27FC236}">
                      <a16:creationId xmlns:a16="http://schemas.microsoft.com/office/drawing/2014/main" id="{6F93C963-B4AD-0E54-426F-0F5FF0497EAF}"/>
                    </a:ext>
                  </a:extLst>
                </p:cNvPr>
                <p:cNvCxnSpPr>
                  <a:stCxn id="94" idx="6"/>
                  <a:endCxn id="87" idx="2"/>
                </p:cNvCxnSpPr>
                <p:nvPr/>
              </p:nvCxnSpPr>
              <p:spPr>
                <a:xfrm flipH="1" flipV="1">
                  <a:off x="2869055" y="2182777"/>
                  <a:ext cx="766936" cy="608919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线连接符 71">
                  <a:extLst>
                    <a:ext uri="{FF2B5EF4-FFF2-40B4-BE49-F238E27FC236}">
                      <a16:creationId xmlns:a16="http://schemas.microsoft.com/office/drawing/2014/main" id="{D04B0526-E842-C220-BC31-651C00A7A5A4}"/>
                    </a:ext>
                  </a:extLst>
                </p:cNvPr>
                <p:cNvCxnSpPr>
                  <a:stCxn id="94" idx="6"/>
                  <a:endCxn id="89" idx="2"/>
                </p:cNvCxnSpPr>
                <p:nvPr/>
              </p:nvCxnSpPr>
              <p:spPr>
                <a:xfrm flipH="1" flipV="1">
                  <a:off x="2869055" y="2737372"/>
                  <a:ext cx="766936" cy="54325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直线连接符 72">
                  <a:extLst>
                    <a:ext uri="{FF2B5EF4-FFF2-40B4-BE49-F238E27FC236}">
                      <a16:creationId xmlns:a16="http://schemas.microsoft.com/office/drawing/2014/main" id="{9250904B-EBB2-F9D7-00A9-CB8B9E9FD246}"/>
                    </a:ext>
                  </a:extLst>
                </p:cNvPr>
                <p:cNvCxnSpPr>
                  <a:stCxn id="94" idx="6"/>
                  <a:endCxn id="88" idx="2"/>
                </p:cNvCxnSpPr>
                <p:nvPr/>
              </p:nvCxnSpPr>
              <p:spPr>
                <a:xfrm flipH="1" flipV="1">
                  <a:off x="2869055" y="2460075"/>
                  <a:ext cx="766936" cy="33162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直线连接符 73">
                  <a:extLst>
                    <a:ext uri="{FF2B5EF4-FFF2-40B4-BE49-F238E27FC236}">
                      <a16:creationId xmlns:a16="http://schemas.microsoft.com/office/drawing/2014/main" id="{CA0E9F97-08C7-168E-1A52-452CE8D79C62}"/>
                    </a:ext>
                  </a:extLst>
                </p:cNvPr>
                <p:cNvCxnSpPr>
                  <a:stCxn id="94" idx="6"/>
                  <a:endCxn id="90" idx="2"/>
                </p:cNvCxnSpPr>
                <p:nvPr/>
              </p:nvCxnSpPr>
              <p:spPr>
                <a:xfrm flipH="1">
                  <a:off x="2869055" y="2791697"/>
                  <a:ext cx="766936" cy="331621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直线连接符 74">
                  <a:extLst>
                    <a:ext uri="{FF2B5EF4-FFF2-40B4-BE49-F238E27FC236}">
                      <a16:creationId xmlns:a16="http://schemas.microsoft.com/office/drawing/2014/main" id="{FCD369B3-1267-8A87-083B-B5650F60B58D}"/>
                    </a:ext>
                  </a:extLst>
                </p:cNvPr>
                <p:cNvCxnSpPr>
                  <a:stCxn id="95" idx="6"/>
                  <a:endCxn id="87" idx="2"/>
                </p:cNvCxnSpPr>
                <p:nvPr/>
              </p:nvCxnSpPr>
              <p:spPr>
                <a:xfrm flipH="1" flipV="1">
                  <a:off x="2869055" y="2182777"/>
                  <a:ext cx="766936" cy="116351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直线连接符 75">
                  <a:extLst>
                    <a:ext uri="{FF2B5EF4-FFF2-40B4-BE49-F238E27FC236}">
                      <a16:creationId xmlns:a16="http://schemas.microsoft.com/office/drawing/2014/main" id="{B15EB0CA-F937-55CC-CA53-C6A9DC9EB8CB}"/>
                    </a:ext>
                  </a:extLst>
                </p:cNvPr>
                <p:cNvCxnSpPr>
                  <a:stCxn id="95" idx="6"/>
                  <a:endCxn id="88" idx="2"/>
                </p:cNvCxnSpPr>
                <p:nvPr/>
              </p:nvCxnSpPr>
              <p:spPr>
                <a:xfrm flipH="1" flipV="1">
                  <a:off x="2869055" y="2460075"/>
                  <a:ext cx="766936" cy="886216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直线连接符 76">
                  <a:extLst>
                    <a:ext uri="{FF2B5EF4-FFF2-40B4-BE49-F238E27FC236}">
                      <a16:creationId xmlns:a16="http://schemas.microsoft.com/office/drawing/2014/main" id="{80E2652C-80CF-FB03-D22A-1A9020D537D7}"/>
                    </a:ext>
                  </a:extLst>
                </p:cNvPr>
                <p:cNvCxnSpPr>
                  <a:stCxn id="95" idx="6"/>
                  <a:endCxn id="89" idx="2"/>
                </p:cNvCxnSpPr>
                <p:nvPr/>
              </p:nvCxnSpPr>
              <p:spPr>
                <a:xfrm flipH="1" flipV="1">
                  <a:off x="2869055" y="2737372"/>
                  <a:ext cx="766936" cy="608919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直线连接符 77">
                  <a:extLst>
                    <a:ext uri="{FF2B5EF4-FFF2-40B4-BE49-F238E27FC236}">
                      <a16:creationId xmlns:a16="http://schemas.microsoft.com/office/drawing/2014/main" id="{9ACAA1BA-97B5-AE65-5B7C-89FB28F7AB20}"/>
                    </a:ext>
                  </a:extLst>
                </p:cNvPr>
                <p:cNvCxnSpPr>
                  <a:stCxn id="95" idx="6"/>
                  <a:endCxn id="90" idx="2"/>
                </p:cNvCxnSpPr>
                <p:nvPr/>
              </p:nvCxnSpPr>
              <p:spPr>
                <a:xfrm flipH="1" flipV="1">
                  <a:off x="2869055" y="3123318"/>
                  <a:ext cx="766936" cy="222973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1F5AD1A7-BA77-1B78-F082-9ABE1959501D}"/>
                    </a:ext>
                  </a:extLst>
                </p:cNvPr>
                <p:cNvSpPr txBox="1"/>
                <p:nvPr/>
              </p:nvSpPr>
              <p:spPr>
                <a:xfrm flipH="1">
                  <a:off x="3538264" y="2816417"/>
                  <a:ext cx="434148" cy="3859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…</a:t>
                  </a:r>
                  <a:endParaRPr kumimoji="1"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0" name="文本框 79">
                  <a:extLst>
                    <a:ext uri="{FF2B5EF4-FFF2-40B4-BE49-F238E27FC236}">
                      <a16:creationId xmlns:a16="http://schemas.microsoft.com/office/drawing/2014/main" id="{0319A514-8E4A-F7DB-9583-1CC58E8E52DB}"/>
                    </a:ext>
                  </a:extLst>
                </p:cNvPr>
                <p:cNvSpPr txBox="1"/>
                <p:nvPr/>
              </p:nvSpPr>
              <p:spPr>
                <a:xfrm flipH="1">
                  <a:off x="2638107" y="2683046"/>
                  <a:ext cx="238693" cy="3859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zh-CN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…</a:t>
                  </a:r>
                  <a:endParaRPr kumimoji="1"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1" name="矩形 80">
                  <a:extLst>
                    <a:ext uri="{FF2B5EF4-FFF2-40B4-BE49-F238E27FC236}">
                      <a16:creationId xmlns:a16="http://schemas.microsoft.com/office/drawing/2014/main" id="{7BF2822A-AB86-9A86-2101-A1F6D33A2E13}"/>
                    </a:ext>
                  </a:extLst>
                </p:cNvPr>
                <p:cNvSpPr/>
                <p:nvPr/>
              </p:nvSpPr>
              <p:spPr>
                <a:xfrm>
                  <a:off x="3925400" y="1884367"/>
                  <a:ext cx="180000" cy="143956"/>
                </a:xfrm>
                <a:prstGeom prst="rect">
                  <a:avLst/>
                </a:prstGeom>
                <a:solidFill>
                  <a:srgbClr val="DF7A5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rgbClr val="83402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2" name="矩形 81">
                  <a:extLst>
                    <a:ext uri="{FF2B5EF4-FFF2-40B4-BE49-F238E27FC236}">
                      <a16:creationId xmlns:a16="http://schemas.microsoft.com/office/drawing/2014/main" id="{79A45B68-036A-53A4-C3C6-828350AA6C0B}"/>
                    </a:ext>
                  </a:extLst>
                </p:cNvPr>
                <p:cNvSpPr/>
                <p:nvPr/>
              </p:nvSpPr>
              <p:spPr>
                <a:xfrm>
                  <a:off x="3925400" y="2171233"/>
                  <a:ext cx="180000" cy="143956"/>
                </a:xfrm>
                <a:prstGeom prst="rect">
                  <a:avLst/>
                </a:prstGeom>
                <a:solidFill>
                  <a:srgbClr val="DF7A5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rgbClr val="83402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3" name="矩形 82">
                  <a:extLst>
                    <a:ext uri="{FF2B5EF4-FFF2-40B4-BE49-F238E27FC236}">
                      <a16:creationId xmlns:a16="http://schemas.microsoft.com/office/drawing/2014/main" id="{097622EC-F206-980C-DA72-DF9DAE786664}"/>
                    </a:ext>
                  </a:extLst>
                </p:cNvPr>
                <p:cNvSpPr/>
                <p:nvPr/>
              </p:nvSpPr>
              <p:spPr>
                <a:xfrm>
                  <a:off x="3925400" y="2458099"/>
                  <a:ext cx="180000" cy="143956"/>
                </a:xfrm>
                <a:prstGeom prst="rect">
                  <a:avLst/>
                </a:prstGeom>
                <a:solidFill>
                  <a:srgbClr val="DF7A5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rgbClr val="83402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4" name="矩形 83">
                  <a:extLst>
                    <a:ext uri="{FF2B5EF4-FFF2-40B4-BE49-F238E27FC236}">
                      <a16:creationId xmlns:a16="http://schemas.microsoft.com/office/drawing/2014/main" id="{32DA8364-2370-E196-0376-CB18DB985A58}"/>
                    </a:ext>
                  </a:extLst>
                </p:cNvPr>
                <p:cNvSpPr/>
                <p:nvPr/>
              </p:nvSpPr>
              <p:spPr>
                <a:xfrm>
                  <a:off x="3925400" y="2744966"/>
                  <a:ext cx="180000" cy="143956"/>
                </a:xfrm>
                <a:prstGeom prst="rect">
                  <a:avLst/>
                </a:prstGeom>
                <a:solidFill>
                  <a:srgbClr val="DF7A5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rgbClr val="83402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E154C8A7-C3BA-6BF4-D479-3E176D4A4ED9}"/>
                    </a:ext>
                  </a:extLst>
                </p:cNvPr>
                <p:cNvSpPr/>
                <p:nvPr/>
              </p:nvSpPr>
              <p:spPr>
                <a:xfrm>
                  <a:off x="3925400" y="3277463"/>
                  <a:ext cx="180000" cy="143956"/>
                </a:xfrm>
                <a:prstGeom prst="rect">
                  <a:avLst/>
                </a:prstGeom>
                <a:solidFill>
                  <a:srgbClr val="DF7A5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rgbClr val="83402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6" name="文本框 85">
                      <a:extLst>
                        <a:ext uri="{FF2B5EF4-FFF2-40B4-BE49-F238E27FC236}">
                          <a16:creationId xmlns:a16="http://schemas.microsoft.com/office/drawing/2014/main" id="{8F8266E8-CB99-0620-04E8-5B616628492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926243" y="1473715"/>
                      <a:ext cx="649200" cy="3859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zh-CN" altLang="zh-CN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𝛷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(.)</m:t>
                            </m:r>
                          </m:oMath>
                        </m:oMathPara>
                      </a14:m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86" name="文本框 85">
                      <a:extLst>
                        <a:ext uri="{FF2B5EF4-FFF2-40B4-BE49-F238E27FC236}">
                          <a16:creationId xmlns:a16="http://schemas.microsoft.com/office/drawing/2014/main" id="{8F8266E8-CB99-0620-04E8-5B616628492E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926243" y="1473715"/>
                      <a:ext cx="649200" cy="385910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 r="-22000" b="-1333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716AA6C2-02C6-38DB-06AC-579D68C5165E}"/>
                  </a:ext>
                </a:extLst>
              </p:cNvPr>
              <p:cNvSpPr txBox="1"/>
              <p:nvPr/>
            </p:nvSpPr>
            <p:spPr>
              <a:xfrm>
                <a:off x="1145376" y="1218785"/>
                <a:ext cx="1336170" cy="5467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VAE</a:t>
                </a:r>
                <a:endParaRPr lang="zh-CN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C2ECB8AF-6052-5EC5-5D57-5ED48C674662}"/>
                </a:ext>
              </a:extLst>
            </p:cNvPr>
            <p:cNvSpPr txBox="1"/>
            <p:nvPr/>
          </p:nvSpPr>
          <p:spPr>
            <a:xfrm>
              <a:off x="4015102" y="2428105"/>
              <a:ext cx="450377" cy="8682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4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+</a:t>
              </a:r>
              <a:endParaRPr kumimoji="1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46275266-0B08-8254-27FB-197A02BAE922}"/>
                </a:ext>
              </a:extLst>
            </p:cNvPr>
            <p:cNvGrpSpPr/>
            <p:nvPr/>
          </p:nvGrpSpPr>
          <p:grpSpPr>
            <a:xfrm>
              <a:off x="5005063" y="1276836"/>
              <a:ext cx="6181159" cy="2537634"/>
              <a:chOff x="5204091" y="1218785"/>
              <a:chExt cx="6181159" cy="2537634"/>
            </a:xfrm>
          </p:grpSpPr>
          <p:pic>
            <p:nvPicPr>
              <p:cNvPr id="43" name="图片 42">
                <a:extLst>
                  <a:ext uri="{FF2B5EF4-FFF2-40B4-BE49-F238E27FC236}">
                    <a16:creationId xmlns:a16="http://schemas.microsoft.com/office/drawing/2014/main" id="{8DE3D3D4-8D46-0E9E-E8BA-5D3E4C60FC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04091" y="1815738"/>
                <a:ext cx="2434054" cy="1836706"/>
              </a:xfrm>
              <a:prstGeom prst="rect">
                <a:avLst/>
              </a:prstGeom>
            </p:spPr>
          </p:pic>
          <p:pic>
            <p:nvPicPr>
              <p:cNvPr id="44" name="图片 43">
                <a:extLst>
                  <a:ext uri="{FF2B5EF4-FFF2-40B4-BE49-F238E27FC236}">
                    <a16:creationId xmlns:a16="http://schemas.microsoft.com/office/drawing/2014/main" id="{BAEA89ED-F7DF-A8B4-745E-2C6D18EE4B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01267" y="1743432"/>
                <a:ext cx="2683983" cy="2012987"/>
              </a:xfrm>
              <a:prstGeom prst="rect">
                <a:avLst/>
              </a:prstGeom>
            </p:spPr>
          </p:pic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AD7A4E10-7043-702E-6F5E-BD2AF77E80E1}"/>
                  </a:ext>
                </a:extLst>
              </p:cNvPr>
              <p:cNvSpPr txBox="1"/>
              <p:nvPr/>
            </p:nvSpPr>
            <p:spPr>
              <a:xfrm>
                <a:off x="6893677" y="1218785"/>
                <a:ext cx="3032335" cy="5467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Style-transfer</a:t>
                </a:r>
                <a:endParaRPr lang="zh-CN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燕尾形箭头 45">
                <a:extLst>
                  <a:ext uri="{FF2B5EF4-FFF2-40B4-BE49-F238E27FC236}">
                    <a16:creationId xmlns:a16="http://schemas.microsoft.com/office/drawing/2014/main" id="{84773644-B5BD-CB44-E03E-9239BFF72B22}"/>
                  </a:ext>
                </a:extLst>
              </p:cNvPr>
              <p:cNvSpPr/>
              <p:nvPr/>
            </p:nvSpPr>
            <p:spPr>
              <a:xfrm>
                <a:off x="7877096" y="2633088"/>
                <a:ext cx="720000" cy="270000"/>
              </a:xfrm>
              <a:prstGeom prst="notchedRightArrow">
                <a:avLst>
                  <a:gd name="adj1" fmla="val 50000"/>
                  <a:gd name="adj2" fmla="val 74694"/>
                </a:avLst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B0A16FBF-A015-EAC4-804F-68770DE6BF9B}"/>
              </a:ext>
            </a:extLst>
          </p:cNvPr>
          <p:cNvGrpSpPr/>
          <p:nvPr/>
        </p:nvGrpSpPr>
        <p:grpSpPr>
          <a:xfrm>
            <a:off x="2403719" y="4430484"/>
            <a:ext cx="7786988" cy="2169773"/>
            <a:chOff x="2246980" y="4206546"/>
            <a:chExt cx="7883797" cy="2196748"/>
          </a:xfrm>
        </p:grpSpPr>
        <p:grpSp>
          <p:nvGrpSpPr>
            <p:cNvPr id="129" name="组合 128">
              <a:extLst>
                <a:ext uri="{FF2B5EF4-FFF2-40B4-BE49-F238E27FC236}">
                  <a16:creationId xmlns:a16="http://schemas.microsoft.com/office/drawing/2014/main" id="{05959EDB-032A-B3D2-97CE-08779003D8B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46980" y="4232215"/>
              <a:ext cx="2287834" cy="2145410"/>
              <a:chOff x="467071" y="4468255"/>
              <a:chExt cx="1617333" cy="1516649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0" name="文本框 129">
                    <a:extLst>
                      <a:ext uri="{FF2B5EF4-FFF2-40B4-BE49-F238E27FC236}">
                        <a16:creationId xmlns:a16="http://schemas.microsoft.com/office/drawing/2014/main" id="{2C9481D7-E80B-FF85-0E76-A8798A01F59B}"/>
                      </a:ext>
                    </a:extLst>
                  </p:cNvPr>
                  <p:cNvSpPr txBox="1"/>
                  <p:nvPr/>
                </p:nvSpPr>
                <p:spPr>
                  <a:xfrm>
                    <a:off x="672723" y="4468255"/>
                    <a:ext cx="1262543" cy="240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 xmlns:m="http://schemas.openxmlformats.org/officeDocument/2006/math">
                        <m:sSup>
                          <m:sSupPr>
                            <m:ctrlPr>
                              <a:rPr lang="zh-CN" altLang="zh-CN" sz="1400" i="1" smtClean="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sz="1800" i="1"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𝑐𝑡𝑟𝑙</m:t>
                            </m:r>
                          </m:sup>
                        </m:sSup>
                      </m:oMath>
                    </a14:m>
                    <a:r>
                      <a:rPr lang="zh-CN" altLang="zh-CN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</a:t>
                    </a:r>
                    <a:endParaRPr kumimoji="1" lang="zh-CN" altLang="en-US" sz="14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130" name="文本框 129">
                    <a:extLst>
                      <a:ext uri="{FF2B5EF4-FFF2-40B4-BE49-F238E27FC236}">
                        <a16:creationId xmlns:a16="http://schemas.microsoft.com/office/drawing/2014/main" id="{2C9481D7-E80B-FF85-0E76-A8798A01F59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2723" y="4468255"/>
                    <a:ext cx="1262543" cy="240886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1" name="椭圆 130">
                <a:extLst>
                  <a:ext uri="{FF2B5EF4-FFF2-40B4-BE49-F238E27FC236}">
                    <a16:creationId xmlns:a16="http://schemas.microsoft.com/office/drawing/2014/main" id="{B4049C46-8DF0-3ED5-E641-679955CE9759}"/>
                  </a:ext>
                </a:extLst>
              </p:cNvPr>
              <p:cNvSpPr/>
              <p:nvPr/>
            </p:nvSpPr>
            <p:spPr>
              <a:xfrm>
                <a:off x="467071" y="4737304"/>
                <a:ext cx="1617333" cy="1247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2" name="椭圆 131">
                <a:extLst>
                  <a:ext uri="{FF2B5EF4-FFF2-40B4-BE49-F238E27FC236}">
                    <a16:creationId xmlns:a16="http://schemas.microsoft.com/office/drawing/2014/main" id="{ADC2625B-1D1C-1049-16B5-8667ABE86B2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4112667">
                <a:off x="536444" y="5201523"/>
                <a:ext cx="583951" cy="443867"/>
              </a:xfrm>
              <a:prstGeom prst="ellipse">
                <a:avLst/>
              </a:prstGeom>
              <a:blipFill>
                <a:blip r:embed="rId7"/>
                <a:stretch>
                  <a:fillRect l="7786" t="5564" r="3342" b="5564"/>
                </a:stretch>
              </a:blipFill>
              <a:ln w="2540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3" name="椭圆 132">
                <a:extLst>
                  <a:ext uri="{FF2B5EF4-FFF2-40B4-BE49-F238E27FC236}">
                    <a16:creationId xmlns:a16="http://schemas.microsoft.com/office/drawing/2014/main" id="{7571BF58-7AA9-B0F5-A6C7-0FB11A445D93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696954">
                <a:off x="1122476" y="4813811"/>
                <a:ext cx="611149" cy="482344"/>
              </a:xfrm>
              <a:prstGeom prst="ellipse">
                <a:avLst/>
              </a:prstGeom>
              <a:blipFill>
                <a:blip r:embed="rId8"/>
                <a:stretch>
                  <a:fillRect l="5564" t="-2128" r="5564" b="13256"/>
                </a:stretch>
              </a:blipFill>
              <a:ln w="2540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4" name="椭圆 133">
                <a:extLst>
                  <a:ext uri="{FF2B5EF4-FFF2-40B4-BE49-F238E27FC236}">
                    <a16:creationId xmlns:a16="http://schemas.microsoft.com/office/drawing/2014/main" id="{01504FD0-D5C8-443C-427A-0DBC04FDED0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9553939">
                <a:off x="1178892" y="5415232"/>
                <a:ext cx="633179" cy="481286"/>
              </a:xfrm>
              <a:prstGeom prst="ellipse">
                <a:avLst/>
              </a:prstGeom>
              <a:blipFill dpi="0" rotWithShape="1">
                <a:blip r:embed="rId9"/>
                <a:srcRect/>
                <a:stretch>
                  <a:fillRect l="7786" t="6000" r="6000" b="5564"/>
                </a:stretch>
              </a:blipFill>
              <a:ln w="2540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36" name="组合 135">
              <a:extLst>
                <a:ext uri="{FF2B5EF4-FFF2-40B4-BE49-F238E27FC236}">
                  <a16:creationId xmlns:a16="http://schemas.microsoft.com/office/drawing/2014/main" id="{4C2C0EFF-6CE5-4EFD-DC63-506A98E50D49}"/>
                </a:ext>
              </a:extLst>
            </p:cNvPr>
            <p:cNvGrpSpPr/>
            <p:nvPr/>
          </p:nvGrpSpPr>
          <p:grpSpPr>
            <a:xfrm>
              <a:off x="7868154" y="4206546"/>
              <a:ext cx="2262623" cy="2196748"/>
              <a:chOff x="467071" y="2845755"/>
              <a:chExt cx="1617333" cy="1589873"/>
            </a:xfrm>
          </p:grpSpPr>
          <p:sp>
            <p:nvSpPr>
              <p:cNvPr id="137" name="椭圆 136">
                <a:extLst>
                  <a:ext uri="{FF2B5EF4-FFF2-40B4-BE49-F238E27FC236}">
                    <a16:creationId xmlns:a16="http://schemas.microsoft.com/office/drawing/2014/main" id="{C87F2D9A-82B0-8300-7A2C-E10CBB5A1CE1}"/>
                  </a:ext>
                </a:extLst>
              </p:cNvPr>
              <p:cNvSpPr/>
              <p:nvPr/>
            </p:nvSpPr>
            <p:spPr>
              <a:xfrm>
                <a:off x="467071" y="3188028"/>
                <a:ext cx="1617333" cy="1247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8" name="文本框 137">
                    <a:extLst>
                      <a:ext uri="{FF2B5EF4-FFF2-40B4-BE49-F238E27FC236}">
                        <a16:creationId xmlns:a16="http://schemas.microsoft.com/office/drawing/2014/main" id="{1CABF8CA-30C9-B773-7A5C-76516E72940A}"/>
                      </a:ext>
                    </a:extLst>
                  </p:cNvPr>
                  <p:cNvSpPr txBox="1"/>
                  <p:nvPr/>
                </p:nvSpPr>
                <p:spPr>
                  <a:xfrm>
                    <a:off x="553041" y="2845755"/>
                    <a:ext cx="1529507" cy="2742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zh-CN" altLang="zh-CN" i="1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𝑝𝑒𝑟𝑏</m:t>
                              </m:r>
                            </m:sup>
                          </m:sSup>
                        </m:oMath>
                      </m:oMathPara>
                    </a14:m>
                    <a:endParaRPr kumimoji="1"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138" name="文本框 137">
                    <a:extLst>
                      <a:ext uri="{FF2B5EF4-FFF2-40B4-BE49-F238E27FC236}">
                        <a16:creationId xmlns:a16="http://schemas.microsoft.com/office/drawing/2014/main" id="{1CABF8CA-30C9-B773-7A5C-76516E72940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53041" y="2845755"/>
                    <a:ext cx="1529507" cy="274241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9" name="椭圆 138">
                <a:extLst>
                  <a:ext uri="{FF2B5EF4-FFF2-40B4-BE49-F238E27FC236}">
                    <a16:creationId xmlns:a16="http://schemas.microsoft.com/office/drawing/2014/main" id="{DB4D00CE-4E46-FA7D-F243-2BBF58777048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6982807">
                <a:off x="1345678" y="3679425"/>
                <a:ext cx="690223" cy="506044"/>
              </a:xfrm>
              <a:prstGeom prst="ellipse">
                <a:avLst/>
              </a:prstGeom>
              <a:blipFill>
                <a:blip r:embed="rId11"/>
                <a:stretch>
                  <a:fillRect l="5564" t="5564" r="5564" b="5564"/>
                </a:stretch>
              </a:blipFill>
              <a:ln w="2540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0" name="椭圆 139">
                <a:extLst>
                  <a:ext uri="{FF2B5EF4-FFF2-40B4-BE49-F238E27FC236}">
                    <a16:creationId xmlns:a16="http://schemas.microsoft.com/office/drawing/2014/main" id="{AAC415C6-CDA2-B472-87BE-3C87AD60A39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13275">
                <a:off x="895444" y="3238803"/>
                <a:ext cx="649169" cy="512351"/>
              </a:xfrm>
              <a:prstGeom prst="ellipse">
                <a:avLst/>
              </a:prstGeom>
              <a:blipFill dpi="0" rotWithShape="1">
                <a:blip r:embed="rId12"/>
                <a:srcRect/>
                <a:stretch>
                  <a:fillRect l="5564" t="-4000" r="5564" b="3000"/>
                </a:stretch>
              </a:blipFill>
              <a:ln w="2540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1" name="椭圆 140">
                <a:extLst>
                  <a:ext uri="{FF2B5EF4-FFF2-40B4-BE49-F238E27FC236}">
                    <a16:creationId xmlns:a16="http://schemas.microsoft.com/office/drawing/2014/main" id="{06FAAD73-DF71-7E7C-3D38-2BD822BD5780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696954">
                <a:off x="593334" y="3798160"/>
                <a:ext cx="658413" cy="519646"/>
              </a:xfrm>
              <a:prstGeom prst="ellipse">
                <a:avLst/>
              </a:prstGeom>
              <a:blipFill>
                <a:blip r:embed="rId13"/>
                <a:stretch>
                  <a:fillRect l="8993" t="8433" r="8993" b="8433"/>
                </a:stretch>
              </a:blipFill>
              <a:ln w="2540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7C1C928C-8E0D-E9EC-FE15-F52A3CA32F44}"/>
                </a:ext>
              </a:extLst>
            </p:cNvPr>
            <p:cNvGrpSpPr/>
            <p:nvPr/>
          </p:nvGrpSpPr>
          <p:grpSpPr>
            <a:xfrm>
              <a:off x="5079773" y="4503250"/>
              <a:ext cx="2243423" cy="1609845"/>
              <a:chOff x="4958863" y="4653136"/>
              <a:chExt cx="2243423" cy="1609845"/>
            </a:xfrm>
          </p:grpSpPr>
          <p:sp>
            <p:nvSpPr>
              <p:cNvPr id="135" name="燕尾形箭头 134">
                <a:extLst>
                  <a:ext uri="{FF2B5EF4-FFF2-40B4-BE49-F238E27FC236}">
                    <a16:creationId xmlns:a16="http://schemas.microsoft.com/office/drawing/2014/main" id="{26AEFDC2-324F-7D94-A5F1-F9701945BA94}"/>
                  </a:ext>
                </a:extLst>
              </p:cNvPr>
              <p:cNvSpPr/>
              <p:nvPr/>
            </p:nvSpPr>
            <p:spPr>
              <a:xfrm>
                <a:off x="5396416" y="5198246"/>
                <a:ext cx="1368317" cy="513120"/>
              </a:xfrm>
              <a:prstGeom prst="notchedRightArrow">
                <a:avLst>
                  <a:gd name="adj1" fmla="val 50000"/>
                  <a:gd name="adj2" fmla="val 74694"/>
                </a:avLst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2" name="文本框 141">
                <a:extLst>
                  <a:ext uri="{FF2B5EF4-FFF2-40B4-BE49-F238E27FC236}">
                    <a16:creationId xmlns:a16="http://schemas.microsoft.com/office/drawing/2014/main" id="{6B328810-C942-5A38-BE25-F89A8633C774}"/>
                  </a:ext>
                </a:extLst>
              </p:cNvPr>
              <p:cNvSpPr txBox="1"/>
              <p:nvPr/>
            </p:nvSpPr>
            <p:spPr>
              <a:xfrm>
                <a:off x="4958863" y="4653136"/>
                <a:ext cx="2243423" cy="5297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perturbation</a:t>
                </a:r>
                <a:endParaRPr lang="zh-CN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3" name="文本框 142">
                <a:extLst>
                  <a:ext uri="{FF2B5EF4-FFF2-40B4-BE49-F238E27FC236}">
                    <a16:creationId xmlns:a16="http://schemas.microsoft.com/office/drawing/2014/main" id="{B12671B8-5A7B-33D9-9FCF-55BBF20E6060}"/>
                  </a:ext>
                </a:extLst>
              </p:cNvPr>
              <p:cNvSpPr txBox="1"/>
              <p:nvPr/>
            </p:nvSpPr>
            <p:spPr>
              <a:xfrm>
                <a:off x="4958863" y="5733256"/>
                <a:ext cx="2243423" cy="5297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扰动</a:t>
                </a:r>
              </a:p>
            </p:txBody>
          </p:sp>
        </p:grp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D83E490-3A0A-B20F-06EE-E9EE83E66F21}"/>
              </a:ext>
            </a:extLst>
          </p:cNvPr>
          <p:cNvGrpSpPr/>
          <p:nvPr/>
        </p:nvGrpSpPr>
        <p:grpSpPr>
          <a:xfrm>
            <a:off x="4770771" y="3596965"/>
            <a:ext cx="3052884" cy="768139"/>
            <a:chOff x="4830465" y="3854782"/>
            <a:chExt cx="3052884" cy="768139"/>
          </a:xfrm>
        </p:grpSpPr>
        <p:sp>
          <p:nvSpPr>
            <p:cNvPr id="144" name="燕尾形箭头 143">
              <a:extLst>
                <a:ext uri="{FF2B5EF4-FFF2-40B4-BE49-F238E27FC236}">
                  <a16:creationId xmlns:a16="http://schemas.microsoft.com/office/drawing/2014/main" id="{9A29BEE6-C0FE-19C9-5012-A4F942B0E65C}"/>
                </a:ext>
              </a:extLst>
            </p:cNvPr>
            <p:cNvSpPr/>
            <p:nvPr/>
          </p:nvSpPr>
          <p:spPr>
            <a:xfrm rot="5400000">
              <a:off x="5972838" y="4028157"/>
              <a:ext cx="768139" cy="421389"/>
            </a:xfrm>
            <a:prstGeom prst="notchedRightArrow">
              <a:avLst>
                <a:gd name="adj1" fmla="val 50000"/>
                <a:gd name="adj2" fmla="val 74694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3F3E4FD-EADE-3DD3-31C2-D1323689D4A4}"/>
                </a:ext>
              </a:extLst>
            </p:cNvPr>
            <p:cNvSpPr txBox="1"/>
            <p:nvPr/>
          </p:nvSpPr>
          <p:spPr>
            <a:xfrm>
              <a:off x="6443349" y="3977241"/>
              <a:ext cx="1440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预测</a:t>
              </a:r>
            </a:p>
          </p:txBody>
        </p:sp>
        <p:sp>
          <p:nvSpPr>
            <p:cNvPr id="145" name="文本框 144">
              <a:extLst>
                <a:ext uri="{FF2B5EF4-FFF2-40B4-BE49-F238E27FC236}">
                  <a16:creationId xmlns:a16="http://schemas.microsoft.com/office/drawing/2014/main" id="{A0F617A6-5C79-006D-E512-5AD575A49AFB}"/>
                </a:ext>
              </a:extLst>
            </p:cNvPr>
            <p:cNvSpPr txBox="1"/>
            <p:nvPr/>
          </p:nvSpPr>
          <p:spPr>
            <a:xfrm>
              <a:off x="4830465" y="3977241"/>
              <a:ext cx="14400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predict</a:t>
              </a:r>
              <a:endPara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上弧形箭头 13">
            <a:extLst>
              <a:ext uri="{FF2B5EF4-FFF2-40B4-BE49-F238E27FC236}">
                <a16:creationId xmlns:a16="http://schemas.microsoft.com/office/drawing/2014/main" id="{56CAAA10-1297-0A24-805B-3C90D43AF968}"/>
              </a:ext>
            </a:extLst>
          </p:cNvPr>
          <p:cNvSpPr/>
          <p:nvPr/>
        </p:nvSpPr>
        <p:spPr>
          <a:xfrm rot="19890898">
            <a:off x="9375493" y="3057151"/>
            <a:ext cx="780636" cy="386049"/>
          </a:xfrm>
          <a:prstGeom prst="curved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01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1510</TotalTime>
  <Words>586</Words>
  <Application>Microsoft Macintosh PowerPoint</Application>
  <PresentationFormat>宽屏</PresentationFormat>
  <Paragraphs>129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0" baseType="lpstr">
      <vt:lpstr>-apple-system</vt:lpstr>
      <vt:lpstr>等线</vt:lpstr>
      <vt:lpstr>宋体</vt:lpstr>
      <vt:lpstr>微软雅黑</vt:lpstr>
      <vt:lpstr>造字工房典黑（非商用）常规体</vt:lpstr>
      <vt:lpstr>iAi</vt:lpstr>
      <vt:lpstr>Swis721 Cn BT</vt:lpstr>
      <vt:lpstr>Swis721 Lt BT</vt:lpstr>
      <vt:lpstr>Arial</vt:lpstr>
      <vt:lpstr>Calibri</vt:lpstr>
      <vt:lpstr>Cambria Math</vt:lpstr>
      <vt:lpstr>Franklin Gothic Medium Cond</vt:lpstr>
      <vt:lpstr>Helvetica Light</vt:lpstr>
      <vt:lpstr>Impact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tang zijia</cp:lastModifiedBy>
  <cp:revision>124</cp:revision>
  <dcterms:modified xsi:type="dcterms:W3CDTF">2023-10-22T13:03:16Z</dcterms:modified>
</cp:coreProperties>
</file>

<file path=docProps/thumbnail.jpeg>
</file>